
<file path=[Content_Types].xml><?xml version="1.0" encoding="utf-8"?>
<Types xmlns="http://schemas.openxmlformats.org/package/2006/content-types">
  <Override PartName="/ppt/slideMasters/slideMaster100.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theme/theme98.xml" ContentType="application/vnd.openxmlformats-officedocument.theme+xml"/>
  <Override PartName="/ppt/slideLayouts/slideLayout146.xml" ContentType="application/vnd.openxmlformats-officedocument.presentationml.slideLayout+xml"/>
  <Override PartName="/ppt/theme/theme177.xml" ContentType="application/vnd.openxmlformats-officedocument.theme+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Masters/slideMaster138.xml" ContentType="application/vnd.openxmlformats-officedocument.presentationml.slideMaster+xml"/>
  <Override PartName="/ppt/slideMasters/slideMaster185.xml" ContentType="application/vnd.openxmlformats-officedocument.presentationml.slideMaster+xml"/>
  <Override PartName="/ppt/slides/slide50.xml" ContentType="application/vnd.openxmlformats-officedocument.presentationml.slide+xml"/>
  <Override PartName="/ppt/slideLayouts/slideLayout24.xml" ContentType="application/vnd.openxmlformats-officedocument.presentationml.slideLayout+xml"/>
  <Override PartName="/ppt/theme/theme29.xml" ContentType="application/vnd.openxmlformats-officedocument.theme+xml"/>
  <Override PartName="/ppt/slideLayouts/slideLayout71.xml" ContentType="application/vnd.openxmlformats-officedocument.presentationml.slideLayout+xml"/>
  <Override PartName="/ppt/theme/theme76.xml" ContentType="application/vnd.openxmlformats-officedocument.theme+xml"/>
  <Override PartName="/ppt/theme/theme108.xml" ContentType="application/vnd.openxmlformats-officedocument.theme+xml"/>
  <Override PartName="/ppt/theme/theme155.xml" ContentType="application/vnd.openxmlformats-officedocument.them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slideMasters/slideMaster116.xml" ContentType="application/vnd.openxmlformats-officedocument.presentationml.slideMaster+xml"/>
  <Override PartName="/ppt/slideMasters/slideMaster163.xml" ContentType="application/vnd.openxmlformats-officedocument.presentationml.slideMaster+xml"/>
  <Override PartName="/ppt/theme/theme54.xml" ContentType="application/vnd.openxmlformats-officedocument.theme+xml"/>
  <Override PartName="/ppt/slideLayouts/slideLayout102.xml" ContentType="application/vnd.openxmlformats-officedocument.presentationml.slideLayout+xml"/>
  <Override PartName="/ppt/theme/theme133.xml" ContentType="application/vnd.openxmlformats-officedocument.theme+xml"/>
  <Override PartName="/ppt/theme/theme180.xml" ContentType="application/vnd.openxmlformats-officedocument.them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41.xml" ContentType="application/vnd.openxmlformats-officedocument.presentationml.slideMaster+xml"/>
  <Override PartName="/ppt/theme/theme32.xml" ContentType="application/vnd.openxmlformats-officedocument.theme+xml"/>
  <Override PartName="/ppt/theme/theme111.xml" ContentType="application/vnd.openxmlformats-officedocument.theme+xml"/>
  <Override PartName="/ppt/slideLayouts/slideLayout203.xml" ContentType="application/vnd.openxmlformats-officedocument.presentationml.slideLayout+xml"/>
  <Override PartName="/ppt/notesSlides/notesSlide7.xml" ContentType="application/vnd.openxmlformats-officedocument.presentationml.notesSlide+xml"/>
  <Override PartName="/ppt/theme/theme10.xml" ContentType="application/vnd.openxmlformats-officedocument.theme+xml"/>
  <Override PartName="/ppt/slideLayouts/slideLayout87.xml" ContentType="application/vnd.openxmlformats-officedocument.presentationml.slideLayout+xml"/>
  <Override PartName="/ppt/slideLayouts/slideLayout1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slideMasters/slideMaster179.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149.xml" ContentType="application/vnd.openxmlformats-officedocument.theme+xml"/>
  <Override PartName="/ppt/theme/theme196.xml" ContentType="application/vnd.openxmlformats-officedocument.theme+xml"/>
  <Override PartName="/ppt/notesSlides/notesSlide57.xml" ContentType="application/vnd.openxmlformats-officedocument.presentationml.notesSlide+xml"/>
  <Override PartName="/ppt/slideMasters/slideMaster27.xml" ContentType="application/vnd.openxmlformats-officedocument.presentationml.slideMaster+xml"/>
  <Override PartName="/ppt/slideMasters/slideMaster74.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Masters/slideMaster157.xml" ContentType="application/vnd.openxmlformats-officedocument.presentationml.slideMaster+xml"/>
  <Override PartName="/ppt/slides/slide22.xml" ContentType="application/vnd.openxmlformats-officedocument.presentationml.slide+xml"/>
  <Override PartName="/ppt/theme/theme48.xml" ContentType="application/vnd.openxmlformats-officedocument.theme+xml"/>
  <Override PartName="/ppt/theme/theme95.xml" ContentType="application/vnd.openxmlformats-officedocument.theme+xml"/>
  <Override PartName="/ppt/theme/theme127.xml" ContentType="application/vnd.openxmlformats-officedocument.theme+xml"/>
  <Override PartName="/ppt/theme/theme174.xml" ContentType="application/vnd.openxmlformats-officedocument.theme+xml"/>
  <Override PartName="/ppt/notesSlides/notesSlide35.xml" ContentType="application/vnd.openxmlformats-officedocument.presentationml.notesSlide+xml"/>
  <Override PartName="/ppt/slideMasters/slideMaster52.xml" ContentType="application/vnd.openxmlformats-officedocument.presentationml.slideMaster+xml"/>
  <Override PartName="/ppt/slideMasters/slideMaster135.xml" ContentType="application/vnd.openxmlformats-officedocument.presentationml.slideMaster+xml"/>
  <Override PartName="/ppt/slideMasters/slideMaster182.xml" ContentType="application/vnd.openxmlformats-officedocument.presentationml.slideMaster+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theme/theme105.xml" ContentType="application/vnd.openxmlformats-officedocument.theme+xml"/>
  <Override PartName="/ppt/slideLayouts/slideLayout121.xml" ContentType="application/vnd.openxmlformats-officedocument.presentationml.slideLayout+xml"/>
  <Override PartName="/ppt/theme/theme152.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Masters/slideMaster30.xml" ContentType="application/vnd.openxmlformats-officedocument.presentationml.slideMaster+xml"/>
  <Override PartName="/ppt/slideMasters/slideMaster113.xml" ContentType="application/vnd.openxmlformats-officedocument.presentationml.slideMaster+xml"/>
  <Override PartName="/ppt/slideMasters/slideMaster160.xml" ContentType="application/vnd.openxmlformats-officedocument.presentationml.slideMaster+xml"/>
  <Override PartName="/ppt/theme/theme51.xml" ContentType="application/vnd.openxmlformats-officedocument.theme+xml"/>
  <Override PartName="/ppt/theme/theme130.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Masters/slideMaster68.xml" ContentType="application/vnd.openxmlformats-officedocument.presentationml.slideMaster+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theme/theme89.xml" ContentType="application/vnd.openxmlformats-officedocument.theme+xml"/>
  <Override PartName="/ppt/theme/theme168.xml" ContentType="application/vnd.openxmlformats-officedocument.theme+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theme/theme67.xml" ContentType="application/vnd.openxmlformats-officedocument.theme+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Masters/slideMaster129.xml" ContentType="application/vnd.openxmlformats-officedocument.presentationml.slideMaster+xml"/>
  <Override PartName="/ppt/slideMasters/slideMaster176.xml" ContentType="application/vnd.openxmlformats-officedocument.presentationml.slideMaster+xml"/>
  <Override PartName="/ppt/slides/slide41.xml" ContentType="application/vnd.openxmlformats-officedocument.presentationml.slide+xml"/>
  <Override PartName="/ppt/slideLayouts/slideLayout140.xml" ContentType="application/vnd.openxmlformats-officedocument.presentationml.slideLayout+xml"/>
  <Override PartName="/ppt/theme/theme146.xml" ContentType="application/vnd.openxmlformats-officedocument.theme+xml"/>
  <Override PartName="/ppt/theme/theme193.xml" ContentType="application/vnd.openxmlformats-officedocument.theme+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slideMasters/slideMaster154.xml" ContentType="application/vnd.openxmlformats-officedocument.presentationml.slideMaster+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theme/theme124.xml" ContentType="application/vnd.openxmlformats-officedocument.theme+xml"/>
  <Override PartName="/ppt/theme/theme171.xml" ContentType="application/vnd.openxmlformats-officedocument.theme+xml"/>
  <Override PartName="/ppt/notesSlides/notesSlide32.xml" ContentType="application/vnd.openxmlformats-officedocument.presentationml.notesSlide+xml"/>
  <Override PartName="/ppt/theme/theme23.xml" ContentType="application/vnd.openxmlformats-officedocument.theme+xml"/>
  <Override PartName="/ppt/slideMasters/slideMaster132.xml" ContentType="application/vnd.openxmlformats-officedocument.presentationml.slideMaster+xml"/>
  <Override PartName="/ppt/theme/theme70.xml" ContentType="application/vnd.openxmlformats-officedocument.theme+xml"/>
  <Override PartName="/ppt/theme/theme102.xml" ContentType="application/vnd.openxmlformats-officedocument.theme+xml"/>
  <Override PartName="/ppt/notesSlides/notesSlide10.xml" ContentType="application/vnd.openxmlformats-officedocument.presentationml.notesSlide+xml"/>
  <Override PartName="/ppt/slideMasters/slideMaster110.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Masters/slideMaster87.xml" ContentType="application/vnd.openxmlformats-officedocument.presentationml.slideMaster+xml"/>
  <Override PartName="/ppt/slideLayouts/slideLayout56.xml" ContentType="application/vnd.openxmlformats-officedocument.presentationml.slideLayout+xml"/>
  <Override PartName="/ppt/theme/theme187.xml" ContentType="application/vnd.openxmlformats-officedocument.theme+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35.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slideLayouts/slideLayout81.xml" ContentType="application/vnd.openxmlformats-officedocument.presentationml.slideLayout+xml"/>
  <Override PartName="/ppt/theme/theme86.xml" ContentType="application/vnd.openxmlformats-officedocument.theme+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Masters/slideMaster148.xml" ContentType="application/vnd.openxmlformats-officedocument.presentationml.slideMaster+xml"/>
  <Override PartName="/ppt/slideMasters/slideMaster195.xml" ContentType="application/vnd.openxmlformats-officedocument.presentationml.slideMaster+xml"/>
  <Override PartName="/ppt/slides/slide13.xml" ContentType="application/vnd.openxmlformats-officedocument.presentationml.slide+xml"/>
  <Override PartName="/ppt/slides/slide60.xml" ContentType="application/vnd.openxmlformats-officedocument.presentationml.slide+xml"/>
  <Override PartName="/ppt/slideLayouts/slideLayout112.xml" ContentType="application/vnd.openxmlformats-officedocument.presentationml.slideLayout+xml"/>
  <Override PartName="/ppt/theme/theme118.xml" ContentType="application/vnd.openxmlformats-officedocument.theme+xml"/>
  <Override PartName="/ppt/theme/theme165.xml" ContentType="application/vnd.openxmlformats-officedocument.theme+xml"/>
  <Override PartName="/ppt/notesSlides/notesSlide26.xml" ContentType="application/vnd.openxmlformats-officedocument.presentationml.notesSlide+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Masters/slideMaster126.xml" ContentType="application/vnd.openxmlformats-officedocument.presentationml.slideMaster+xml"/>
  <Override PartName="/ppt/slideMasters/slideMaster173.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theme/theme143.xml" ContentType="application/vnd.openxmlformats-officedocument.theme+xml"/>
  <Override PartName="/ppt/theme/theme190.xml" ContentType="application/vnd.openxmlformats-officedocument.theme+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theme/theme42.xml" ContentType="application/vnd.openxmlformats-officedocument.theme+xml"/>
  <Override PartName="/ppt/slideMasters/slideMaster104.xml" ContentType="application/vnd.openxmlformats-officedocument.presentationml.slideMaster+xml"/>
  <Override PartName="/ppt/slideMasters/slideMaster151.xml" ContentType="application/vnd.openxmlformats-officedocument.presentationml.slideMaster+xml"/>
  <Override PartName="/ppt/theme/theme9.xml" ContentType="application/vnd.openxmlformats-officedocument.theme+xml"/>
  <Override PartName="/ppt/theme/theme121.xml" ContentType="application/vnd.openxmlformats-officedocument.theme+xml"/>
  <Override PartName="/ppt/theme/theme20.xml" ContentType="application/vnd.openxmlformats-officedocument.theme+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slides/slide29.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Masters/slideMaster59.xml" ContentType="application/vnd.openxmlformats-officedocument.presentationml.slideMaster+xml"/>
  <Override PartName="/ppt/slideMasters/slideMaster189.xml" ContentType="application/vnd.openxmlformats-officedocument.presentationml.slideMaster+xml"/>
  <Override PartName="/ppt/slides/slide4.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theme/theme159.xml" ContentType="application/vnd.openxmlformats-officedocument.theme+xml"/>
  <Override PartName="/ppt/notesSlides/notesSlide67.xml" ContentType="application/vnd.openxmlformats-officedocument.presentationml.notesSlide+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Masters/slideMaster167.xml" ContentType="application/vnd.openxmlformats-officedocument.presentationml.slideMaster+xml"/>
  <Override PartName="/ppt/slideLayouts/slideLayout53.xml" ContentType="application/vnd.openxmlformats-officedocument.presentationml.slideLayout+xml"/>
  <Override PartName="/ppt/theme/theme58.xml" ContentType="application/vnd.openxmlformats-officedocument.theme+xml"/>
  <Override PartName="/ppt/slideLayouts/slideLayout106.xml" ContentType="application/vnd.openxmlformats-officedocument.presentationml.slideLayout+xml"/>
  <Override PartName="/ppt/theme/theme137.xml" ContentType="application/vnd.openxmlformats-officedocument.theme+xml"/>
  <Override PartName="/ppt/slideLayouts/slideLayout153.xml" ContentType="application/vnd.openxmlformats-officedocument.presentationml.slideLayout+xml"/>
  <Override PartName="/ppt/theme/theme184.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Masters/slideMaster62.xml" ContentType="application/vnd.openxmlformats-officedocument.presentationml.slideMaster+xml"/>
  <Override PartName="/ppt/slideMasters/slideMaster145.xml" ContentType="application/vnd.openxmlformats-officedocument.presentationml.slideMaster+xml"/>
  <Override PartName="/ppt/slideMasters/slideMaster192.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theme/theme115.xml" ContentType="application/vnd.openxmlformats-officedocument.theme+xml"/>
  <Override PartName="/ppt/theme/theme162.xml" ContentType="application/vnd.openxmlformats-officedocument.them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theme/theme61.xml" ContentType="application/vnd.openxmlformats-officedocument.theme+xml"/>
  <Override PartName="/ppt/theme/theme140.xml" ContentType="application/vnd.openxmlformats-officedocument.theme+xml"/>
  <Override PartName="/ppt/slideMasters/slideMaster123.xml" ContentType="application/vnd.openxmlformats-officedocument.presentationml.slideMaster+xml"/>
  <Override PartName="/ppt/slideMasters/slideMaster170.xml" ContentType="application/vnd.openxmlformats-officedocument.presentationml.slideMaster+xml"/>
  <Override PartName="/ppt/slideMasters/slideMaster101.xml" ContentType="application/vnd.openxmlformats-officedocument.presentationml.slideMaster+xml"/>
  <Override PartName="/ppt/theme/theme6.xml" ContentType="application/vnd.openxmlformats-officedocument.theme+xml"/>
  <Override PartName="/ppt/slideLayouts/slideLayout69.xml" ContentType="application/vnd.openxmlformats-officedocument.presentationml.slideLayout+xml"/>
  <Override PartName="/ppt/slideLayouts/slideLayout169.xml" ContentType="application/vnd.openxmlformats-officedocument.presentationml.slideLayout+xml"/>
  <Override PartName="/ppt/slideMasters/slideMaster78.xml" ContentType="application/vnd.openxmlformats-officedocument.presentationml.slideMaster+xml"/>
  <Override PartName="/ppt/slides/slide48.xml" ContentType="application/vnd.openxmlformats-officedocument.presentationml.slide+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theme/theme99.xml" ContentType="application/vnd.openxmlformats-officedocument.theme+xml"/>
  <Override PartName="/ppt/theme/theme178.xml" ContentType="application/vnd.openxmlformats-officedocument.theme+xml"/>
  <Override PartName="/ppt/notesSlides/notesSlide39.xml" ContentType="application/vnd.openxmlformats-officedocument.presentationml.notesSlide+xml"/>
  <Override PartName="/ppt/slideMasters/slideMaster56.xml" ContentType="application/vnd.openxmlformats-officedocument.presentationml.slideMaster+xml"/>
  <Override PartName="/ppt/slideMasters/slideMaster139.xml" ContentType="application/vnd.openxmlformats-officedocument.presentationml.slideMaster+xml"/>
  <Override PartName="/ppt/slideMasters/slideMaster186.xml" ContentType="application/vnd.openxmlformats-officedocument.presentationml.slideMaster+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theme/theme77.xml" ContentType="application/vnd.openxmlformats-officedocument.theme+xml"/>
  <Override PartName="/ppt/theme/theme109.xml" ContentType="application/vnd.openxmlformats-officedocument.theme+xml"/>
  <Override PartName="/ppt/slideLayouts/slideLayout125.xml" ContentType="application/vnd.openxmlformats-officedocument.presentationml.slideLayout+xml"/>
  <Override PartName="/ppt/theme/theme156.xml" ContentType="application/vnd.openxmlformats-officedocument.theme+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slideMasters/slideMaster34.xml" ContentType="application/vnd.openxmlformats-officedocument.presentationml.slideMaster+xml"/>
  <Override PartName="/ppt/slideMasters/slideMaster81.xml" ContentType="application/vnd.openxmlformats-officedocument.presentationml.slideMaster+xml"/>
  <Override PartName="/ppt/slides/slide51.xml" ContentType="application/vnd.openxmlformats-officedocument.presentationml.slide+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Masters/slideMaster117.xml" ContentType="application/vnd.openxmlformats-officedocument.presentationml.slideMaster+xml"/>
  <Override PartName="/ppt/slideMasters/slideMaster164.xml" ContentType="application/vnd.openxmlformats-officedocument.presentationml.slideMaster+xml"/>
  <Override PartName="/ppt/slideLayouts/slideLayout50.xml" ContentType="application/vnd.openxmlformats-officedocument.presentationml.slideLayout+xml"/>
  <Override PartName="/ppt/theme/theme55.xml" ContentType="application/vnd.openxmlformats-officedocument.theme+xml"/>
  <Override PartName="/ppt/theme/theme134.xml" ContentType="application/vnd.openxmlformats-officedocument.theme+xml"/>
  <Override PartName="/ppt/theme/theme181.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42.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theme/theme112.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Masters/slideMaster120.xml" ContentType="application/vnd.openxmlformats-officedocument.presentationml.slideMaster+xml"/>
  <Override PartName="/ppt/theme/theme11.xml" ContentType="application/vnd.openxmlformats-officedocument.theme+xml"/>
  <Override PartName="/ppt/slideLayouts/slideLayout88.xml" ContentType="application/vnd.openxmlformats-officedocument.presentationml.slideLayout+xml"/>
  <Override PartName="/ppt/slideMasters/slideMaster97.xml" ContentType="application/vnd.openxmlformats-officedocument.presentationml.slideMaster+xml"/>
  <Override PartName="/ppt/slides/slide67.xml" ContentType="application/vnd.openxmlformats-officedocument.presentationml.slide+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s/slide45.xml" ContentType="application/vnd.openxmlformats-officedocument.presentationml.slide+xml"/>
  <Override PartName="/ppt/theme/theme3.xml" ContentType="application/vnd.openxmlformats-officedocument.theme+xml"/>
  <Override PartName="/ppt/notesSlides/notesSlide58.xml" ContentType="application/vnd.openxmlformats-officedocument.presentationml.notesSlid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Masters/slideMaster158.xml" ContentType="application/vnd.openxmlformats-officedocument.presentationml.slideMaster+xml"/>
  <Override PartName="/ppt/slideLayouts/slideLayout44.xml" ContentType="application/vnd.openxmlformats-officedocument.presentationml.slideLayout+xml"/>
  <Override PartName="/ppt/theme/theme49.xml" ContentType="application/vnd.openxmlformats-officedocument.theme+xml"/>
  <Override PartName="/ppt/slideLayouts/slideLayout91.xml" ContentType="application/vnd.openxmlformats-officedocument.presentationml.slideLayout+xml"/>
  <Override PartName="/ppt/theme/theme96.xml" ContentType="application/vnd.openxmlformats-officedocument.theme+xml"/>
  <Override PartName="/ppt/theme/theme128.xml" ContentType="application/vnd.openxmlformats-officedocument.theme+xml"/>
  <Override PartName="/ppt/slideLayouts/slideLayout144.xml" ContentType="application/vnd.openxmlformats-officedocument.presentationml.slideLayout+xml"/>
  <Override PartName="/ppt/theme/theme175.xml" ContentType="application/vnd.openxmlformats-officedocument.theme+xml"/>
  <Override PartName="/ppt/slideLayouts/slideLayout191.xml" ContentType="application/vnd.openxmlformats-officedocument.presentationml.slideLayout+xml"/>
  <Override PartName="/ppt/notesSlides/notesSlide36.xml" ContentType="application/vnd.openxmlformats-officedocument.presentationml.notesSlide+xml"/>
  <Override PartName="/ppt/slideMasters/slideMaster53.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Masters/slideMaster136.xml" ContentType="application/vnd.openxmlformats-officedocument.presentationml.slideMaster+xml"/>
  <Override PartName="/ppt/slideMasters/slideMaster183.xml" ContentType="application/vnd.openxmlformats-officedocument.presentationml.slideMaster+xml"/>
  <Override PartName="/ppt/theme/theme27.xml" ContentType="application/vnd.openxmlformats-officedocument.theme+xml"/>
  <Override PartName="/ppt/theme/theme74.xml" ContentType="application/vnd.openxmlformats-officedocument.theme+xml"/>
  <Override PartName="/ppt/theme/theme106.xml" ContentType="application/vnd.openxmlformats-officedocument.theme+xml"/>
  <Override PartName="/ppt/theme/theme153.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Masters/slideMaster31.xml" ContentType="application/vnd.openxmlformats-officedocument.presentationml.slideMaster+xml"/>
  <Override PartName="/ppt/slideMasters/slideMaster114.xml" ContentType="application/vnd.openxmlformats-officedocument.presentationml.slideMaster+xml"/>
  <Override PartName="/ppt/slideMasters/slideMaster161.xml" ContentType="application/vnd.openxmlformats-officedocument.presentationml.slideMaster+xml"/>
  <Override PartName="/ppt/theme/theme52.xml" ContentType="application/vnd.openxmlformats-officedocument.theme+xml"/>
  <Override PartName="/ppt/slideLayouts/slideLayout100.xml" ContentType="application/vnd.openxmlformats-officedocument.presentationml.slideLayout+xml"/>
  <Override PartName="/ppt/theme/theme131.xml" ContentType="application/vnd.openxmlformats-officedocument.theme+xml"/>
  <Override PartName="/ppt/slideMasters/slideMaster6.xml" ContentType="application/vnd.openxmlformats-officedocument.presentationml.slideMaster+xml"/>
  <Override PartName="/ppt/theme/theme30.xml" ContentType="application/vnd.openxmlformats-officedocument.theme+xml"/>
  <Override PartName="/ppt/slideLayouts/slideLayout201.xml" ContentType="application/vnd.openxmlformats-officedocument.presentationml.slideLayout+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17.xml" ContentType="application/vnd.openxmlformats-officedocument.presentationml.slide+xml"/>
  <Override PartName="/ppt/slides/slide64.xml" ContentType="application/vnd.openxmlformats-officedocument.presentationml.slide+xml"/>
  <Override PartName="/ppt/slideLayouts/slideLayout116.xml" ContentType="application/vnd.openxmlformats-officedocument.presentationml.slideLayout+xml"/>
  <Override PartName="/ppt/slideLayouts/slideLayout163.xml" ContentType="application/vnd.openxmlformats-officedocument.presentationml.slideLayout+xml"/>
  <Override PartName="/ppt/theme/theme169.xml" ContentType="application/vnd.openxmlformats-officedocument.them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Masters/slideMaster177.xml" ContentType="application/vnd.openxmlformats-officedocument.presentationml.slideMaster+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theme/theme68.xml" ContentType="application/vnd.openxmlformats-officedocument.theme+xml"/>
  <Override PartName="/ppt/theme/theme147.xml" ContentType="application/vnd.openxmlformats-officedocument.theme+xml"/>
  <Override PartName="/ppt/theme/theme194.xml" ContentType="application/vnd.openxmlformats-officedocument.theme+xml"/>
  <Override PartName="/ppt/notesSlides/notesSlide55.xml" ContentType="application/vnd.openxmlformats-officedocument.presentationml.notesSlide+xml"/>
  <Override PartName="/ppt/slideMasters/slideMaster25.xml" ContentType="application/vnd.openxmlformats-officedocument.presentationml.slideMaster+xml"/>
  <Override PartName="/ppt/slideMasters/slideMaster72.xml" ContentType="application/vnd.openxmlformats-officedocument.presentationml.slideMaster+xml"/>
  <Override PartName="/ppt/slides/slide42.xml" ContentType="application/vnd.openxmlformats-officedocument.presentationml.slide+xml"/>
  <Override PartName="/ppt/slideLayouts/slideLayout41.xml" ContentType="application/vnd.openxmlformats-officedocument.presentationml.slideLayout+xml"/>
  <Override PartName="/ppt/theme/theme46.xml" ContentType="application/vnd.openxmlformats-officedocument.theme+xml"/>
  <Override PartName="/ppt/theme/theme93.xml" ContentType="application/vnd.openxmlformats-officedocument.theme+xml"/>
  <Override PartName="/ppt/slideLayouts/slideLayout141.xml" ContentType="application/vnd.openxmlformats-officedocument.presentationml.slideLayout+xml"/>
  <Override PartName="/ppt/slideMasters/slideMaster108.xml" ContentType="application/vnd.openxmlformats-officedocument.presentationml.slideMaster+xml"/>
  <Override PartName="/ppt/slideMasters/slideMaster155.xml" ContentType="application/vnd.openxmlformats-officedocument.presentationml.slideMaster+xml"/>
  <Override PartName="/ppt/slides/slide20.xml" ContentType="application/vnd.openxmlformats-officedocument.presentationml.slide+xml"/>
  <Override PartName="/ppt/theme/theme125.xml" ContentType="application/vnd.openxmlformats-officedocument.theme+xml"/>
  <Override PartName="/ppt/theme/theme172.xml" ContentType="application/vnd.openxmlformats-officedocument.theme+xml"/>
  <Override PartName="/ppt/notesSlides/notesSlide33.xml" ContentType="application/vnd.openxmlformats-officedocument.presentationml.notesSlide+xml"/>
  <Override PartName="/ppt/slideMasters/slideMaster50.xml" ContentType="application/vnd.openxmlformats-officedocument.presentationml.slideMaster+xml"/>
  <Override PartName="/ppt/slideMasters/slideMaster133.xml" ContentType="application/vnd.openxmlformats-officedocument.presentationml.slideMaster+xml"/>
  <Override PartName="/ppt/slideMasters/slideMaster180.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theme/theme150.xml" ContentType="application/vnd.openxmlformats-officedocument.theme+xml"/>
  <Override PartName="/ppt/notesSlides/notesSlide11.xml" ContentType="application/vnd.openxmlformats-officedocument.presentationml.notesSlide+xml"/>
  <Override PartName="/ppt/slideMasters/slideMaster122.xml" ContentType="application/vnd.openxmlformats-officedocument.presentationml.slideMaster+xml"/>
  <Override PartName="/ppt/theme/theme13.xml" ContentType="application/vnd.openxmlformats-officedocument.theme+xml"/>
  <Override PartName="/ppt/theme/theme60.xml" ContentType="application/vnd.openxmlformats-officedocument.theme+xml"/>
  <Override PartName="/ppt/slideLayouts/slideLayout179.xml" ContentType="application/vnd.openxmlformats-officedocument.presentationml.slideLayout+xml"/>
  <Override PartName="/ppt/slideMasters/slideMaster99.xml" ContentType="application/vnd.openxmlformats-officedocument.presentationml.slideMaster+xml"/>
  <Override PartName="/ppt/slideMasters/slideMaster111.xml" ContentType="application/vnd.openxmlformats-officedocument.presentationml.slideMaster+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theme/theme188.xml" ContentType="application/vnd.openxmlformats-officedocument.them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Masters/slideMaster14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theme/theme87.xml" ContentType="application/vnd.openxmlformats-officedocument.theme+xml"/>
  <Override PartName="/ppt/theme/theme119.xml" ContentType="application/vnd.openxmlformats-officedocument.theme+xml"/>
  <Override PartName="/ppt/theme/theme166.xml" ContentType="application/vnd.openxmlformats-officedocument.theme+xml"/>
  <Override PartName="/ppt/notesSlides/notesSlide27.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slideLayouts/slideLayout60.xml" ContentType="application/vnd.openxmlformats-officedocument.presentationml.slideLayout+xml"/>
  <Override PartName="/ppt/theme/theme65.xml" ContentType="application/vnd.openxmlformats-officedocument.theme+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slideMasters/slideMaster127.xml" ContentType="application/vnd.openxmlformats-officedocument.presentationml.slideMaster+xml"/>
  <Override PartName="/ppt/slideMasters/slideMaster174.xml" ContentType="application/vnd.openxmlformats-officedocument.presentationml.slideMaster+xml"/>
  <Override PartName="/ppt/tableStyles.xml" ContentType="application/vnd.openxmlformats-officedocument.presentationml.tableStyles+xml"/>
  <Override PartName="/ppt/theme/theme144.xml" ContentType="application/vnd.openxmlformats-officedocument.theme+xml"/>
  <Override PartName="/ppt/theme/theme191.xml" ContentType="application/vnd.openxmlformats-officedocument.theme+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slideMasters/slideMaster152.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theme/theme122.xml" ContentType="application/vnd.openxmlformats-officedocument.theme+xml"/>
  <Override PartName="/ppt/notesSlides/notesSlide30.xml" ContentType="application/vnd.openxmlformats-officedocument.presentationml.notesSlide+xml"/>
  <Override PartName="/ppt/theme/theme21.xml" ContentType="application/vnd.openxmlformats-officedocument.theme+xml"/>
  <Override PartName="/ppt/slideLayouts/slideLayout198.xml" ContentType="application/vnd.openxmlformats-officedocument.presentationml.slideLayout+xml"/>
  <Override PartName="/ppt/slideMasters/slideMaster130.xml" ContentType="application/vnd.openxmlformats-officedocument.presentationml.slideMaster+xml"/>
  <Override PartName="/ppt/slideLayouts/slideLayout98.xml" ContentType="application/vnd.openxmlformats-officedocument.presentationml.slideLayout+xml"/>
  <Override PartName="/ppt/theme/theme10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Masters/slideMaster38.xml" ContentType="application/vnd.openxmlformats-officedocument.presentationml.slideMaster+xml"/>
  <Override PartName="/ppt/slideMasters/slideMaster85.xml" ContentType="application/vnd.openxmlformats-officedocument.presentationml.slideMaster+xml"/>
  <Override PartName="/ppt/slideMasters/slideMaster168.xml" ContentType="application/vnd.openxmlformats-officedocument.presentationml.slideMaster+xml"/>
  <Override PartName="/ppt/slides/slide33.xml" ContentType="application/vnd.openxmlformats-officedocument.presentationml.slide+xml"/>
  <Override PartName="/ppt/slideLayouts/slideLayout54.xml" ContentType="application/vnd.openxmlformats-officedocument.presentationml.slideLayout+xml"/>
  <Override PartName="/ppt/theme/theme59.xml" ContentType="application/vnd.openxmlformats-officedocument.theme+xml"/>
  <Override PartName="/ppt/theme/theme138.xml" ContentType="application/vnd.openxmlformats-officedocument.theme+xml"/>
  <Override PartName="/ppt/theme/theme185.xml" ContentType="application/vnd.openxmlformats-officedocument.them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theme/theme37.xml" ContentType="application/vnd.openxmlformats-officedocument.theme+xml"/>
  <Override PartName="/ppt/theme/theme84.xml" ContentType="application/vnd.openxmlformats-officedocument.theme+xml"/>
  <Override PartName="/ppt/theme/theme116.xml" ContentType="application/vnd.openxmlformats-officedocument.theme+xml"/>
  <Override PartName="/ppt/slideLayouts/slideLayout132.xml" ContentType="application/vnd.openxmlformats-officedocument.presentationml.slideLayout+xml"/>
  <Override PartName="/ppt/theme/theme163.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Masters/slideMaster146.xml" ContentType="application/vnd.openxmlformats-officedocument.presentationml.slideMaster+xml"/>
  <Override PartName="/ppt/slideMasters/slideMaster193.xml" ContentType="application/vnd.openxmlformats-officedocument.presentationml.slideMaster+xml"/>
  <Override PartName="/ppt/slides/slide11.xml" ContentType="application/vnd.openxmlformats-officedocument.presentationml.slide+xml"/>
  <Override PartName="/ppt/slideLayouts/slideLayout110.xml" ContentType="application/vnd.openxmlformats-officedocument.presentationml.slideLayout+xml"/>
  <Override PartName="/ppt/slideMasters/slideMaster41.xml" ContentType="application/vnd.openxmlformats-officedocument.presentationml.slideMaster+xml"/>
  <Override PartName="/ppt/slideMasters/slideMaster124.xml" ContentType="application/vnd.openxmlformats-officedocument.presentationml.slideMaster+xml"/>
  <Override PartName="/ppt/slideMasters/slideMaster17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141.xml" ContentType="application/vnd.openxmlformats-officedocument.theme+xml"/>
  <Override PartName="/ppt/theme/theme40.xml" ContentType="application/vnd.openxmlformats-officedocument.theme+xml"/>
  <Override PartName="/ppt/slideMasters/slideMaster102.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Masters/slideMaster79.xml" ContentType="application/vnd.openxmlformats-officedocument.presentationml.slideMaster+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theme/theme179.xml" ContentType="application/vnd.openxmlformats-officedocument.theme+xml"/>
  <Override PartName="/ppt/slideLayouts/slideLayout195.xml" ContentType="application/vnd.openxmlformats-officedocument.presentationml.slideLayout+xml"/>
  <Override PartName="/ppt/slideMasters/slideMaster57.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Masters/slideMaster187.xml" ContentType="application/vnd.openxmlformats-officedocument.presentationml.slideMaster+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theme/theme78.xml" ContentType="application/vnd.openxmlformats-officedocument.theme+xml"/>
  <Override PartName="/ppt/theme/theme157.xml" ContentType="application/vnd.openxmlformats-officedocument.them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Masters/slideMaster118.xml" ContentType="application/vnd.openxmlformats-officedocument.presentationml.slideMaster+xml"/>
  <Override PartName="/ppt/slideMasters/slideMaster165.xml" ContentType="application/vnd.openxmlformats-officedocument.presentationml.slideMaster+xml"/>
  <Override PartName="/ppt/slideLayouts/slideLayout51.xml" ContentType="application/vnd.openxmlformats-officedocument.presentationml.slideLayout+xml"/>
  <Override PartName="/ppt/theme/theme56.xml" ContentType="application/vnd.openxmlformats-officedocument.theme+xml"/>
  <Override PartName="/ppt/slideLayouts/slideLayout104.xml" ContentType="application/vnd.openxmlformats-officedocument.presentationml.slideLayout+xml"/>
  <Override PartName="/ppt/theme/theme135.xml" ContentType="application/vnd.openxmlformats-officedocument.theme+xml"/>
  <Override PartName="/ppt/slideLayouts/slideLayout151.xml" ContentType="application/vnd.openxmlformats-officedocument.presentationml.slideLayout+xml"/>
  <Override PartName="/ppt/theme/theme182.xml" ContentType="application/vnd.openxmlformats-officedocument.theme+xml"/>
  <Override PartName="/ppt/notesSlides/notesSlide43.xml" ContentType="application/vnd.openxmlformats-officedocument.presentationml.notesSlide+xml"/>
  <Override PartName="/ppt/slides/slide30.xml" ContentType="application/vnd.openxmlformats-officedocument.presentationml.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slideMasters/slideMaster143.xml" ContentType="application/vnd.openxmlformats-officedocument.presentationml.slideMaster+xml"/>
  <Override PartName="/ppt/slideMasters/slideMaster190.xml" ContentType="application/vnd.openxmlformats-officedocument.presentationml.slideMaster+xml"/>
  <Override PartName="/ppt/theme/theme34.xml" ContentType="application/vnd.openxmlformats-officedocument.theme+xml"/>
  <Override PartName="/ppt/theme/theme81.xml" ContentType="application/vnd.openxmlformats-officedocument.theme+xml"/>
  <Override PartName="/ppt/theme/theme113.xml" ContentType="application/vnd.openxmlformats-officedocument.theme+xml"/>
  <Override PartName="/ppt/theme/theme160.xml" ContentType="application/vnd.openxmlformats-officedocument.theme+xml"/>
  <Override PartName="/ppt/slideLayouts/slideLayout205.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12.xml" ContentType="application/vnd.openxmlformats-officedocument.theme+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slideMasters/slideMaster121.xml" ContentType="application/vnd.openxmlformats-officedocument.presentationml.slideMaster+xml"/>
  <Override PartName="/ppt/slides/slide68.xml" ContentType="application/vnd.openxmlformats-officedocument.presentationml.slide+xml"/>
  <Override PartName="/ppt/slideMasters/slideMaster98.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notesSlides/notesSlide59.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59.xml" ContentType="application/vnd.openxmlformats-officedocument.presentationml.slideMaster+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theme/theme97.xml" ContentType="application/vnd.openxmlformats-officedocument.theme+xml"/>
  <Override PartName="/ppt/theme/theme129.xml" ContentType="application/vnd.openxmlformats-officedocument.theme+xml"/>
  <Override PartName="/ppt/theme/theme176.xml" ContentType="application/vnd.openxmlformats-officedocument.theme+xml"/>
  <Override PartName="/ppt/notesSlides/notesSlide37.xml" ContentType="application/vnd.openxmlformats-officedocument.presentationml.notesSlide+xml"/>
  <Override PartName="/ppt/slideMasters/slideMaster54.xml" ContentType="application/vnd.openxmlformats-officedocument.presentationml.slideMaster+xml"/>
  <Override PartName="/ppt/slideMasters/slideMaster137.xml" ContentType="application/vnd.openxmlformats-officedocument.presentationml.slideMaster+xml"/>
  <Override PartName="/ppt/slideMasters/slideMaster184.xml" ContentType="application/vnd.openxmlformats-officedocument.presentationml.slideMaster+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70.xml" ContentType="application/vnd.openxmlformats-officedocument.presentationml.slideLayout+xml"/>
  <Override PartName="/ppt/theme/theme75.xml" ContentType="application/vnd.openxmlformats-officedocument.theme+xml"/>
  <Override PartName="/ppt/theme/theme107.xml" ContentType="application/vnd.openxmlformats-officedocument.theme+xml"/>
  <Override PartName="/ppt/slideLayouts/slideLayout123.xml" ContentType="application/vnd.openxmlformats-officedocument.presentationml.slideLayout+xml"/>
  <Override PartName="/ppt/theme/theme154.xml" ContentType="application/vnd.openxmlformats-officedocument.theme+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Masters/slideMaster115.xml" ContentType="application/vnd.openxmlformats-officedocument.presentationml.slideMaster+xml"/>
  <Override PartName="/ppt/slideMasters/slideMaster162.xml" ContentType="application/vnd.openxmlformats-officedocument.presentationml.slideMaster+xml"/>
  <Override PartName="/ppt/theme/theme53.xml" ContentType="application/vnd.openxmlformats-officedocument.theme+xml"/>
  <Override PartName="/ppt/theme/theme132.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Masters/slideMaster140.xml" ContentType="application/vnd.openxmlformats-officedocument.presentationml.slideMaster+xml"/>
  <Override PartName="/ppt/theme/theme31.xml" ContentType="application/vnd.openxmlformats-officedocument.theme+xml"/>
  <Override PartName="/ppt/theme/theme110.xml" ContentType="application/vnd.openxmlformats-officedocument.theme+xml"/>
  <Override PartName="/ppt/notesSlides/notesSlide6.xml" ContentType="application/vnd.openxmlformats-officedocument.presentationml.notes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Masters/slideMaster48.xml" ContentType="application/vnd.openxmlformats-officedocument.presentationml.slideMaster+xml"/>
  <Override PartName="/ppt/slideMasters/slideMaster95.xml" ContentType="application/vnd.openxmlformats-officedocument.presentationml.slideMaster+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theme/theme69.xml" ContentType="application/vnd.openxmlformats-officedocument.theme+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Masters/slideMaster178.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theme/theme148.xml" ContentType="application/vnd.openxmlformats-officedocument.theme+xml"/>
  <Override PartName="/ppt/theme/theme195.xml" ContentType="application/vnd.openxmlformats-officedocument.theme+xml"/>
  <Override PartName="/ppt/notesSlides/notesSlide56.xml" ContentType="application/vnd.openxmlformats-officedocument.presentationml.notesSlid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Masters/slideMaster109.xml" ContentType="application/vnd.openxmlformats-officedocument.presentationml.slideMaster+xml"/>
  <Override PartName="/ppt/slideMasters/slideMaster156.xml" ContentType="application/vnd.openxmlformats-officedocument.presentationml.slideMaster+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theme/theme126.xml" ContentType="application/vnd.openxmlformats-officedocument.theme+xml"/>
  <Override PartName="/ppt/theme/theme173.xml" ContentType="application/vnd.openxmlformats-officedocument.theme+xml"/>
  <Override PartName="/ppt/notesSlides/notesSlide34.xml" ContentType="application/vnd.openxmlformats-officedocument.presentationml.notesSlide+xml"/>
  <Override PartName="/ppt/slideMasters/slideMaster51.xml" ContentType="application/vnd.openxmlformats-officedocument.presentationml.slideMaster+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Masters/slideMaster134.xml" ContentType="application/vnd.openxmlformats-officedocument.presentationml.slideMaster+xml"/>
  <Override PartName="/ppt/slideMasters/slideMaster181.xml" ContentType="application/vnd.openxmlformats-officedocument.presentationml.slideMaster+xml"/>
  <Override PartName="/ppt/theme/theme25.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theme/theme151.xml" ContentType="application/vnd.openxmlformats-officedocument.theme+xml"/>
  <Override PartName="/ppt/notesSlides/notesSlide12.xml" ContentType="application/vnd.openxmlformats-officedocument.presentationml.notesSlide+xml"/>
  <Override PartName="/ppt/slideMasters/slideMaster112.xml" ContentType="application/vnd.openxmlformats-officedocument.presentationml.slideMaster+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Masters/slideMaster89.xml" ContentType="application/vnd.openxmlformats-officedocument.presentationml.slideMaster+xml"/>
  <Override PartName="/ppt/slideLayouts/slideLayout58.xml" ContentType="application/vnd.openxmlformats-officedocument.presentationml.slideLayout+xml"/>
  <Override PartName="/ppt/theme/theme189.xml" ContentType="application/vnd.openxmlformats-officedocument.theme+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theme/theme88.xml" ContentType="application/vnd.openxmlformats-officedocument.theme+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5.xml" ContentType="application/vnd.openxmlformats-officedocument.presentationml.slide+xml"/>
  <Override PartName="/ppt/slides/slide62.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theme/theme167.xml" ContentType="application/vnd.openxmlformats-officedocument.theme+xml"/>
  <Override PartName="/ppt/notesSlides/notesSlide28.xml" ContentType="application/vnd.openxmlformats-officedocument.presentationml.notesSlide+xml"/>
  <Override PartName="/ppt/slideMasters/slideMaster45.xml" ContentType="application/vnd.openxmlformats-officedocument.presentationml.slideMaster+xml"/>
  <Override PartName="/ppt/slideMasters/slideMaster92.xml" ContentType="application/vnd.openxmlformats-officedocument.presentationml.slideMaster+xml"/>
  <Override PartName="/ppt/slideMasters/slideMaster128.xml" ContentType="application/vnd.openxmlformats-officedocument.presentationml.slideMaster+xml"/>
  <Override PartName="/ppt/slideMasters/slideMaster175.xml" ContentType="application/vnd.openxmlformats-officedocument.presentationml.slideMaster+xml"/>
  <Override PartName="/ppt/slideLayouts/slideLayout14.xml" ContentType="application/vnd.openxmlformats-officedocument.presentationml.slideLayout+xml"/>
  <Override PartName="/ppt/theme/theme19.xml" ContentType="application/vnd.openxmlformats-officedocument.theme+xml"/>
  <Override PartName="/ppt/slideLayouts/slideLayout61.xml" ContentType="application/vnd.openxmlformats-officedocument.presentationml.slideLayout+xml"/>
  <Override PartName="/ppt/theme/theme66.xml" ContentType="application/vnd.openxmlformats-officedocument.theme+xml"/>
  <Override PartName="/ppt/theme/theme145.xml" ContentType="application/vnd.openxmlformats-officedocument.theme+xml"/>
  <Override PartName="/ppt/theme/theme192.xml" ContentType="application/vnd.openxmlformats-officedocument.theme+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theme/theme91.xml" ContentType="application/vnd.openxmlformats-officedocument.theme+xml"/>
  <Override PartName="/ppt/slideMasters/slideMaster106.xml" ContentType="application/vnd.openxmlformats-officedocument.presentationml.slideMaster+xml"/>
  <Override PartName="/ppt/slideMasters/slideMaster153.xml" ContentType="application/vnd.openxmlformats-officedocument.presentationml.slideMaster+xml"/>
  <Override PartName="/ppt/theme/theme123.xml" ContentType="application/vnd.openxmlformats-officedocument.theme+xml"/>
  <Override PartName="/ppt/theme/theme170.xml" ContentType="application/vnd.openxmlformats-officedocument.theme+xml"/>
  <Override PartName="/ppt/notesSlides/notesSlide31.xml" ContentType="application/vnd.openxmlformats-officedocument.presentationml.notesSlide+xml"/>
  <Override PartName="/ppt/slideMasters/slideMaster131.xml" ContentType="application/vnd.openxmlformats-officedocument.presentationml.slideMaster+xml"/>
  <Override PartName="/ppt/theme/theme22.xml" ContentType="application/vnd.openxmlformats-officedocument.theme+xml"/>
  <Override PartName="/ppt/slideLayouts/slideLayout99.xml" ContentType="application/vnd.openxmlformats-officedocument.presentationml.slideLayout+xml"/>
  <Override PartName="/ppt/theme/theme101.xml" ContentType="application/vnd.openxmlformats-officedocument.theme+xml"/>
  <Override PartName="/ppt/slideLayouts/slideLayout199.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heme/theme139.xml" ContentType="application/vnd.openxmlformats-officedocument.theme+xml"/>
  <Override PartName="/ppt/slideLayouts/slideLayout155.xml" ContentType="application/vnd.openxmlformats-officedocument.presentationml.slideLayout+xml"/>
  <Override PartName="/ppt/theme/theme186.xml" ContentType="application/vnd.openxmlformats-officedocument.theme+xml"/>
  <Override PartName="/ppt/notesSlides/notesSlide47.xml" ContentType="application/vnd.openxmlformats-officedocument.presentationml.notesSlide+xml"/>
  <Override PartName="/ppt/slideMasters/slideMaster169.xml" ContentType="application/vnd.openxmlformats-officedocument.presentationml.slideMaster+xml"/>
  <Override PartName="/ppt/slides/slide34.xml" ContentType="application/vnd.openxmlformats-officedocument.presentationml.slide+xml"/>
  <Override PartName="/ppt/slideLayouts/slideLayout133.xml" ContentType="application/vnd.openxmlformats-officedocument.presentationml.slideLayout+xml"/>
  <Override PartName="/ppt/slideLayouts/slideLayout18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Masters/slideMaster64.xml" ContentType="application/vnd.openxmlformats-officedocument.presentationml.slideMaster+xml"/>
  <Override PartName="/ppt/slideMasters/slideMaster147.xml" ContentType="application/vnd.openxmlformats-officedocument.presentationml.slideMaster+xml"/>
  <Override PartName="/ppt/slideMasters/slideMaster194.xml" ContentType="application/vnd.openxmlformats-officedocument.presentationml.slideMaster+xml"/>
  <Override PartName="/ppt/slideLayouts/slideLayout33.xml" ContentType="application/vnd.openxmlformats-officedocument.presentationml.slideLayout+xml"/>
  <Override PartName="/ppt/theme/theme38.xml" ContentType="application/vnd.openxmlformats-officedocument.theme+xml"/>
  <Override PartName="/ppt/slideLayouts/slideLayout80.xml" ContentType="application/vnd.openxmlformats-officedocument.presentationml.slideLayout+xml"/>
  <Override PartName="/ppt/theme/theme85.xml" ContentType="application/vnd.openxmlformats-officedocument.theme+xml"/>
  <Override PartName="/ppt/theme/theme117.xml" ContentType="application/vnd.openxmlformats-officedocument.theme+xml"/>
  <Override PartName="/ppt/theme/theme164.xml" ContentType="application/vnd.openxmlformats-officedocument.theme+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63.xml" ContentType="application/vnd.openxmlformats-officedocument.theme+xml"/>
  <Override PartName="/ppt/slideLayouts/slideLayout111.xml" ContentType="application/vnd.openxmlformats-officedocument.presentationml.slideLayout+xml"/>
  <Override PartName="/ppt/slideMasters/slideMaster125.xml" ContentType="application/vnd.openxmlformats-officedocument.presentationml.slideMaster+xml"/>
  <Override PartName="/ppt/slideMasters/slideMaster172.xml" ContentType="application/vnd.openxmlformats-officedocument.presentationml.slideMaster+xml"/>
  <Override PartName="/ppt/theme/theme142.xml" ContentType="application/vnd.openxmlformats-officedocument.theme+xml"/>
  <Override PartName="/ppt/notesSlides/notesSlide50.xml" ContentType="application/vnd.openxmlformats-officedocument.presentationml.notesSlide+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slideMasters/slideMaster150.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heme/theme120.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s/slide28.xml" ContentType="application/vnd.openxmlformats-officedocument.presentationml.slide+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Masters/slideMaster58.xml" ContentType="application/vnd.openxmlformats-officedocument.presentationml.slideMaster+xml"/>
  <Override PartName="/ppt/slideMasters/slideMaster188.xml" ContentType="application/vnd.openxmlformats-officedocument.presentationml.slideMaster+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theme/theme79.xml" ContentType="application/vnd.openxmlformats-officedocument.theme+xml"/>
  <Override PartName="/ppt/slideLayouts/slideLayout127.xml" ContentType="application/vnd.openxmlformats-officedocument.presentationml.slideLayout+xml"/>
  <Override PartName="/ppt/theme/theme158.xml" ContentType="application/vnd.openxmlformats-officedocument.theme+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Masters/slideMaster36.xml" ContentType="application/vnd.openxmlformats-officedocument.presentationml.slideMaster+xml"/>
  <Override PartName="/ppt/slideMasters/slideMaster83.xml" ContentType="application/vnd.openxmlformats-officedocument.presentationml.slideMaster+xml"/>
  <Override PartName="/ppt/slideMasters/slideMaster119.xml" ContentType="application/vnd.openxmlformats-officedocument.presentationml.slideMaster+xml"/>
  <Override PartName="/ppt/slideMasters/slideMaster166.xml" ContentType="application/vnd.openxmlformats-officedocument.presentationml.slideMaster+xml"/>
  <Override PartName="/ppt/slides/slide31.xml" ContentType="application/vnd.openxmlformats-officedocument.presentationml.slide+xml"/>
  <Override PartName="/ppt/slideLayouts/slideLayout52.xml" ContentType="application/vnd.openxmlformats-officedocument.presentationml.slideLayout+xml"/>
  <Override PartName="/ppt/theme/theme57.xml" ContentType="application/vnd.openxmlformats-officedocument.theme+xml"/>
  <Override PartName="/ppt/theme/theme136.xml" ContentType="application/vnd.openxmlformats-officedocument.theme+xml"/>
  <Override PartName="/ppt/theme/theme183.xml" ContentType="application/vnd.openxmlformats-officedocument.them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theme/theme114.xml" ContentType="application/vnd.openxmlformats-officedocument.theme+xml"/>
  <Override PartName="/ppt/slideLayouts/slideLayout130.xml" ContentType="application/vnd.openxmlformats-officedocument.presentationml.slideLayout+xml"/>
  <Override PartName="/ppt/theme/theme161.xml" ContentType="application/vnd.openxmlformats-officedocument.theme+xml"/>
  <Override PartName="/ppt/notesSlides/notesSlide22.xml" ContentType="application/vnd.openxmlformats-officedocument.presentationml.notesSlide+xml"/>
  <Override PartName="/ppt/slideMasters/slideMaster144.xml" ContentType="application/vnd.openxmlformats-officedocument.presentationml.slideMaster+xml"/>
  <Override PartName="/ppt/slideMasters/slideMaster191.xml" ContentType="application/vnd.openxmlformats-officedocument.presentationml.slideMaster+xml"/>
  <Override PartName="/ppt/slideLayouts/slideLayout20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 id="2147483678" r:id="rId5"/>
    <p:sldMasterId id="2147483680" r:id="rId6"/>
    <p:sldMasterId id="2147483682" r:id="rId7"/>
    <p:sldMasterId id="2147483684" r:id="rId8"/>
    <p:sldMasterId id="2147483686" r:id="rId9"/>
    <p:sldMasterId id="2147483688" r:id="rId10"/>
    <p:sldMasterId id="2147483690" r:id="rId11"/>
    <p:sldMasterId id="2147483692" r:id="rId12"/>
    <p:sldMasterId id="2147483694" r:id="rId13"/>
    <p:sldMasterId id="2147483696" r:id="rId14"/>
    <p:sldMasterId id="2147483698" r:id="rId15"/>
    <p:sldMasterId id="2147483700" r:id="rId16"/>
    <p:sldMasterId id="2147483702" r:id="rId17"/>
    <p:sldMasterId id="2147483704" r:id="rId18"/>
    <p:sldMasterId id="2147483706" r:id="rId19"/>
    <p:sldMasterId id="2147483708" r:id="rId20"/>
    <p:sldMasterId id="2147483710" r:id="rId21"/>
    <p:sldMasterId id="2147483712" r:id="rId22"/>
    <p:sldMasterId id="2147483714" r:id="rId23"/>
    <p:sldMasterId id="2147483716" r:id="rId24"/>
    <p:sldMasterId id="2147483718" r:id="rId25"/>
    <p:sldMasterId id="2147483720" r:id="rId26"/>
    <p:sldMasterId id="2147483722" r:id="rId27"/>
    <p:sldMasterId id="2147483724" r:id="rId28"/>
    <p:sldMasterId id="2147483726" r:id="rId29"/>
    <p:sldMasterId id="2147483728" r:id="rId30"/>
    <p:sldMasterId id="2147483730" r:id="rId31"/>
    <p:sldMasterId id="2147483732" r:id="rId32"/>
    <p:sldMasterId id="2147483734" r:id="rId33"/>
    <p:sldMasterId id="2147483736" r:id="rId34"/>
    <p:sldMasterId id="2147483738" r:id="rId35"/>
    <p:sldMasterId id="2147483740" r:id="rId36"/>
    <p:sldMasterId id="2147483742" r:id="rId37"/>
    <p:sldMasterId id="2147483744" r:id="rId38"/>
    <p:sldMasterId id="2147483746" r:id="rId39"/>
    <p:sldMasterId id="2147483748" r:id="rId40"/>
    <p:sldMasterId id="2147483750" r:id="rId41"/>
    <p:sldMasterId id="2147483752" r:id="rId42"/>
    <p:sldMasterId id="2147483754" r:id="rId43"/>
    <p:sldMasterId id="2147483756" r:id="rId44"/>
    <p:sldMasterId id="2147483758" r:id="rId45"/>
    <p:sldMasterId id="2147483760" r:id="rId46"/>
    <p:sldMasterId id="2147483762" r:id="rId47"/>
    <p:sldMasterId id="2147483764" r:id="rId48"/>
    <p:sldMasterId id="2147483766" r:id="rId49"/>
    <p:sldMasterId id="2147483768" r:id="rId50"/>
    <p:sldMasterId id="2147483770" r:id="rId51"/>
    <p:sldMasterId id="2147483772" r:id="rId52"/>
    <p:sldMasterId id="2147483774" r:id="rId53"/>
    <p:sldMasterId id="2147483776" r:id="rId54"/>
    <p:sldMasterId id="2147483778" r:id="rId55"/>
    <p:sldMasterId id="2147483780" r:id="rId56"/>
    <p:sldMasterId id="2147483782" r:id="rId57"/>
    <p:sldMasterId id="2147483784" r:id="rId58"/>
    <p:sldMasterId id="2147483786" r:id="rId59"/>
    <p:sldMasterId id="2147483788" r:id="rId60"/>
    <p:sldMasterId id="2147483790" r:id="rId61"/>
    <p:sldMasterId id="2147483792" r:id="rId62"/>
    <p:sldMasterId id="2147483794" r:id="rId63"/>
    <p:sldMasterId id="2147483796" r:id="rId64"/>
    <p:sldMasterId id="2147483798" r:id="rId65"/>
    <p:sldMasterId id="2147483800" r:id="rId66"/>
    <p:sldMasterId id="2147483802" r:id="rId67"/>
    <p:sldMasterId id="2147483804" r:id="rId68"/>
    <p:sldMasterId id="2147483806" r:id="rId69"/>
    <p:sldMasterId id="2147483808" r:id="rId70"/>
    <p:sldMasterId id="2147483810" r:id="rId71"/>
    <p:sldMasterId id="2147483812" r:id="rId72"/>
    <p:sldMasterId id="2147483814" r:id="rId73"/>
    <p:sldMasterId id="2147483816" r:id="rId74"/>
    <p:sldMasterId id="2147483818" r:id="rId75"/>
    <p:sldMasterId id="2147483820" r:id="rId76"/>
    <p:sldMasterId id="2147483822" r:id="rId77"/>
    <p:sldMasterId id="2147483824" r:id="rId78"/>
    <p:sldMasterId id="2147483826" r:id="rId79"/>
    <p:sldMasterId id="2147483828" r:id="rId80"/>
    <p:sldMasterId id="2147483830" r:id="rId81"/>
    <p:sldMasterId id="2147483832" r:id="rId82"/>
    <p:sldMasterId id="2147483834" r:id="rId83"/>
    <p:sldMasterId id="2147483836" r:id="rId84"/>
    <p:sldMasterId id="2147483838" r:id="rId85"/>
    <p:sldMasterId id="2147483840" r:id="rId86"/>
    <p:sldMasterId id="2147483842" r:id="rId87"/>
    <p:sldMasterId id="2147483844" r:id="rId88"/>
    <p:sldMasterId id="2147483846" r:id="rId89"/>
    <p:sldMasterId id="2147483848" r:id="rId90"/>
    <p:sldMasterId id="2147483850" r:id="rId91"/>
    <p:sldMasterId id="2147483852" r:id="rId92"/>
    <p:sldMasterId id="2147483854" r:id="rId93"/>
    <p:sldMasterId id="2147483856" r:id="rId94"/>
    <p:sldMasterId id="2147483858" r:id="rId95"/>
    <p:sldMasterId id="2147483860" r:id="rId96"/>
    <p:sldMasterId id="2147483862" r:id="rId97"/>
    <p:sldMasterId id="2147483864" r:id="rId98"/>
    <p:sldMasterId id="2147483866" r:id="rId99"/>
    <p:sldMasterId id="2147483868" r:id="rId100"/>
    <p:sldMasterId id="2147483870" r:id="rId101"/>
    <p:sldMasterId id="2147483872" r:id="rId102"/>
    <p:sldMasterId id="2147483874" r:id="rId103"/>
    <p:sldMasterId id="2147483876" r:id="rId104"/>
    <p:sldMasterId id="2147483878" r:id="rId105"/>
    <p:sldMasterId id="2147483880" r:id="rId106"/>
    <p:sldMasterId id="2147483882" r:id="rId107"/>
    <p:sldMasterId id="2147483884" r:id="rId108"/>
    <p:sldMasterId id="2147483886" r:id="rId109"/>
    <p:sldMasterId id="2147483888" r:id="rId110"/>
    <p:sldMasterId id="2147483890" r:id="rId111"/>
    <p:sldMasterId id="2147483892" r:id="rId112"/>
    <p:sldMasterId id="2147483894" r:id="rId113"/>
    <p:sldMasterId id="2147483896" r:id="rId114"/>
    <p:sldMasterId id="2147483898" r:id="rId115"/>
    <p:sldMasterId id="2147483900" r:id="rId116"/>
    <p:sldMasterId id="2147483902" r:id="rId117"/>
    <p:sldMasterId id="2147483904" r:id="rId118"/>
    <p:sldMasterId id="2147483906" r:id="rId119"/>
    <p:sldMasterId id="2147483908" r:id="rId120"/>
    <p:sldMasterId id="2147483910" r:id="rId121"/>
    <p:sldMasterId id="2147483912" r:id="rId122"/>
    <p:sldMasterId id="2147483914" r:id="rId123"/>
    <p:sldMasterId id="2147483916" r:id="rId124"/>
    <p:sldMasterId id="2147483918" r:id="rId125"/>
    <p:sldMasterId id="2147483920" r:id="rId126"/>
    <p:sldMasterId id="2147483922" r:id="rId127"/>
    <p:sldMasterId id="2147483924" r:id="rId128"/>
    <p:sldMasterId id="2147483926" r:id="rId129"/>
    <p:sldMasterId id="2147483928" r:id="rId130"/>
    <p:sldMasterId id="2147483930" r:id="rId131"/>
    <p:sldMasterId id="2147483932" r:id="rId132"/>
    <p:sldMasterId id="2147483934" r:id="rId133"/>
    <p:sldMasterId id="2147483936" r:id="rId134"/>
    <p:sldMasterId id="2147483938" r:id="rId135"/>
    <p:sldMasterId id="2147483940" r:id="rId136"/>
    <p:sldMasterId id="2147483942" r:id="rId137"/>
    <p:sldMasterId id="2147483944" r:id="rId138"/>
    <p:sldMasterId id="2147483946" r:id="rId139"/>
    <p:sldMasterId id="2147483948" r:id="rId140"/>
    <p:sldMasterId id="2147483950" r:id="rId141"/>
    <p:sldMasterId id="2147483952" r:id="rId142"/>
    <p:sldMasterId id="2147483954" r:id="rId143"/>
    <p:sldMasterId id="2147483956" r:id="rId144"/>
    <p:sldMasterId id="2147483958" r:id="rId145"/>
    <p:sldMasterId id="2147483960" r:id="rId146"/>
    <p:sldMasterId id="2147483962" r:id="rId147"/>
    <p:sldMasterId id="2147483964" r:id="rId148"/>
    <p:sldMasterId id="2147483966" r:id="rId149"/>
    <p:sldMasterId id="2147483968" r:id="rId150"/>
    <p:sldMasterId id="2147483970" r:id="rId151"/>
    <p:sldMasterId id="2147483972" r:id="rId152"/>
    <p:sldMasterId id="2147483974" r:id="rId153"/>
    <p:sldMasterId id="2147483976" r:id="rId154"/>
    <p:sldMasterId id="2147483978" r:id="rId155"/>
    <p:sldMasterId id="2147483980" r:id="rId156"/>
    <p:sldMasterId id="2147483982" r:id="rId157"/>
    <p:sldMasterId id="2147483984" r:id="rId158"/>
    <p:sldMasterId id="2147483986" r:id="rId159"/>
    <p:sldMasterId id="2147483988" r:id="rId160"/>
    <p:sldMasterId id="2147483990" r:id="rId161"/>
    <p:sldMasterId id="2147483992" r:id="rId162"/>
    <p:sldMasterId id="2147483994" r:id="rId163"/>
    <p:sldMasterId id="2147483996" r:id="rId164"/>
    <p:sldMasterId id="2147483998" r:id="rId165"/>
    <p:sldMasterId id="2147484000" r:id="rId166"/>
    <p:sldMasterId id="2147484002" r:id="rId167"/>
    <p:sldMasterId id="2147484004" r:id="rId168"/>
    <p:sldMasterId id="2147484006" r:id="rId169"/>
    <p:sldMasterId id="2147484008" r:id="rId170"/>
    <p:sldMasterId id="2147484010" r:id="rId171"/>
    <p:sldMasterId id="2147484012" r:id="rId172"/>
    <p:sldMasterId id="2147484014" r:id="rId173"/>
    <p:sldMasterId id="2147484016" r:id="rId174"/>
    <p:sldMasterId id="2147484018" r:id="rId175"/>
    <p:sldMasterId id="2147484020" r:id="rId176"/>
    <p:sldMasterId id="2147484022" r:id="rId177"/>
    <p:sldMasterId id="2147484024" r:id="rId178"/>
    <p:sldMasterId id="2147484026" r:id="rId179"/>
    <p:sldMasterId id="2147484028" r:id="rId180"/>
    <p:sldMasterId id="2147484030" r:id="rId181"/>
    <p:sldMasterId id="2147484032" r:id="rId182"/>
    <p:sldMasterId id="2147484034" r:id="rId183"/>
    <p:sldMasterId id="2147484036" r:id="rId184"/>
    <p:sldMasterId id="2147484038" r:id="rId185"/>
    <p:sldMasterId id="2147484040" r:id="rId186"/>
    <p:sldMasterId id="2147484042" r:id="rId187"/>
    <p:sldMasterId id="2147484044" r:id="rId188"/>
    <p:sldMasterId id="2147484046" r:id="rId189"/>
    <p:sldMasterId id="2147484048" r:id="rId190"/>
    <p:sldMasterId id="2147484050" r:id="rId191"/>
    <p:sldMasterId id="2147484052" r:id="rId192"/>
    <p:sldMasterId id="2147484054" r:id="rId193"/>
    <p:sldMasterId id="2147484056" r:id="rId194"/>
    <p:sldMasterId id="2147484058" r:id="rId195"/>
  </p:sldMasterIdLst>
  <p:notesMasterIdLst>
    <p:notesMasterId r:id="rId267"/>
  </p:notesMasterIdLst>
  <p:sldIdLst>
    <p:sldId id="257" r:id="rId196"/>
    <p:sldId id="258" r:id="rId197"/>
    <p:sldId id="259" r:id="rId198"/>
    <p:sldId id="260" r:id="rId199"/>
    <p:sldId id="261" r:id="rId200"/>
    <p:sldId id="262" r:id="rId201"/>
    <p:sldId id="263" r:id="rId202"/>
    <p:sldId id="264" r:id="rId203"/>
    <p:sldId id="265" r:id="rId204"/>
    <p:sldId id="266" r:id="rId205"/>
    <p:sldId id="267" r:id="rId206"/>
    <p:sldId id="268" r:id="rId207"/>
    <p:sldId id="269" r:id="rId208"/>
    <p:sldId id="270" r:id="rId209"/>
    <p:sldId id="271" r:id="rId210"/>
    <p:sldId id="272" r:id="rId211"/>
    <p:sldId id="273" r:id="rId212"/>
    <p:sldId id="274" r:id="rId213"/>
    <p:sldId id="275" r:id="rId214"/>
    <p:sldId id="276" r:id="rId215"/>
    <p:sldId id="277" r:id="rId216"/>
    <p:sldId id="278" r:id="rId217"/>
    <p:sldId id="279" r:id="rId218"/>
    <p:sldId id="280" r:id="rId219"/>
    <p:sldId id="281" r:id="rId220"/>
    <p:sldId id="282" r:id="rId221"/>
    <p:sldId id="283" r:id="rId222"/>
    <p:sldId id="284" r:id="rId223"/>
    <p:sldId id="285" r:id="rId224"/>
    <p:sldId id="286" r:id="rId225"/>
    <p:sldId id="287" r:id="rId226"/>
    <p:sldId id="288" r:id="rId227"/>
    <p:sldId id="289" r:id="rId228"/>
    <p:sldId id="290" r:id="rId229"/>
    <p:sldId id="291" r:id="rId230"/>
    <p:sldId id="292" r:id="rId231"/>
    <p:sldId id="293" r:id="rId232"/>
    <p:sldId id="294" r:id="rId233"/>
    <p:sldId id="295" r:id="rId234"/>
    <p:sldId id="296" r:id="rId235"/>
    <p:sldId id="297" r:id="rId236"/>
    <p:sldId id="298" r:id="rId237"/>
    <p:sldId id="299" r:id="rId238"/>
    <p:sldId id="300" r:id="rId239"/>
    <p:sldId id="301" r:id="rId240"/>
    <p:sldId id="302" r:id="rId241"/>
    <p:sldId id="303" r:id="rId242"/>
    <p:sldId id="304" r:id="rId243"/>
    <p:sldId id="305" r:id="rId244"/>
    <p:sldId id="306" r:id="rId245"/>
    <p:sldId id="307" r:id="rId246"/>
    <p:sldId id="308" r:id="rId247"/>
    <p:sldId id="309" r:id="rId248"/>
    <p:sldId id="310" r:id="rId249"/>
    <p:sldId id="311" r:id="rId250"/>
    <p:sldId id="312" r:id="rId251"/>
    <p:sldId id="313" r:id="rId252"/>
    <p:sldId id="314" r:id="rId253"/>
    <p:sldId id="315" r:id="rId254"/>
    <p:sldId id="316" r:id="rId255"/>
    <p:sldId id="317" r:id="rId256"/>
    <p:sldId id="318" r:id="rId257"/>
    <p:sldId id="319" r:id="rId258"/>
    <p:sldId id="320" r:id="rId259"/>
    <p:sldId id="321" r:id="rId260"/>
    <p:sldId id="322" r:id="rId261"/>
    <p:sldId id="323" r:id="rId262"/>
    <p:sldId id="324" r:id="rId263"/>
    <p:sldId id="325" r:id="rId264"/>
    <p:sldId id="326" r:id="rId265"/>
    <p:sldId id="327" r:id="rId2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Master" Target="slideMasters/slideMaster170.xml"/><Relationship Id="rId191" Type="http://schemas.openxmlformats.org/officeDocument/2006/relationships/slideMaster" Target="slideMasters/slideMaster191.xml"/><Relationship Id="rId205" Type="http://schemas.openxmlformats.org/officeDocument/2006/relationships/slide" Target="slides/slide10.xml"/><Relationship Id="rId226" Type="http://schemas.openxmlformats.org/officeDocument/2006/relationships/slide" Target="slides/slide31.xml"/><Relationship Id="rId247" Type="http://schemas.openxmlformats.org/officeDocument/2006/relationships/slide" Target="slides/slide52.xml"/><Relationship Id="rId107" Type="http://schemas.openxmlformats.org/officeDocument/2006/relationships/slideMaster" Target="slideMasters/slideMaster107.xml"/><Relationship Id="rId268" Type="http://schemas.openxmlformats.org/officeDocument/2006/relationships/presProps" Target="presProps.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Master" Target="slideMasters/slideMaster181.xml"/><Relationship Id="rId216" Type="http://schemas.openxmlformats.org/officeDocument/2006/relationships/slide" Target="slides/slide21.xml"/><Relationship Id="rId237" Type="http://schemas.openxmlformats.org/officeDocument/2006/relationships/slide" Target="slides/slide42.xml"/><Relationship Id="rId258" Type="http://schemas.openxmlformats.org/officeDocument/2006/relationships/slide" Target="slides/slide63.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Master" Target="slideMasters/slideMaster171.xml"/><Relationship Id="rId192" Type="http://schemas.openxmlformats.org/officeDocument/2006/relationships/slideMaster" Target="slideMasters/slideMaster192.xml"/><Relationship Id="rId206" Type="http://schemas.openxmlformats.org/officeDocument/2006/relationships/slide" Target="slides/slide11.xml"/><Relationship Id="rId227" Type="http://schemas.openxmlformats.org/officeDocument/2006/relationships/slide" Target="slides/slide32.xml"/><Relationship Id="rId248" Type="http://schemas.openxmlformats.org/officeDocument/2006/relationships/slide" Target="slides/slide53.xml"/><Relationship Id="rId269" Type="http://schemas.openxmlformats.org/officeDocument/2006/relationships/viewProps" Target="viewProps.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Master" Target="slideMasters/slideMaster161.xml"/><Relationship Id="rId182" Type="http://schemas.openxmlformats.org/officeDocument/2006/relationships/slideMaster" Target="slideMasters/slideMaster182.xml"/><Relationship Id="rId217" Type="http://schemas.openxmlformats.org/officeDocument/2006/relationships/slide" Target="slides/slide22.xml"/><Relationship Id="rId6" Type="http://schemas.openxmlformats.org/officeDocument/2006/relationships/slideMaster" Target="slideMasters/slideMaster6.xml"/><Relationship Id="rId238" Type="http://schemas.openxmlformats.org/officeDocument/2006/relationships/slide" Target="slides/slide43.xml"/><Relationship Id="rId259" Type="http://schemas.openxmlformats.org/officeDocument/2006/relationships/slide" Target="slides/slide64.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theme" Target="theme/theme1.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Master" Target="slideMasters/slideMaster156.xml"/><Relationship Id="rId177" Type="http://schemas.openxmlformats.org/officeDocument/2006/relationships/slideMaster" Target="slideMasters/slideMaster177.xml"/><Relationship Id="rId198" Type="http://schemas.openxmlformats.org/officeDocument/2006/relationships/slide" Target="slides/slide3.xml"/><Relationship Id="rId172" Type="http://schemas.openxmlformats.org/officeDocument/2006/relationships/slideMaster" Target="slideMasters/slideMaster172.xml"/><Relationship Id="rId193" Type="http://schemas.openxmlformats.org/officeDocument/2006/relationships/slideMaster" Target="slideMasters/slideMaster193.xml"/><Relationship Id="rId202" Type="http://schemas.openxmlformats.org/officeDocument/2006/relationships/slide" Target="slides/slide7.xml"/><Relationship Id="rId207" Type="http://schemas.openxmlformats.org/officeDocument/2006/relationships/slide" Target="slides/slide12.xml"/><Relationship Id="rId223" Type="http://schemas.openxmlformats.org/officeDocument/2006/relationships/slide" Target="slides/slide28.xml"/><Relationship Id="rId228" Type="http://schemas.openxmlformats.org/officeDocument/2006/relationships/slide" Target="slides/slide33.xml"/><Relationship Id="rId244" Type="http://schemas.openxmlformats.org/officeDocument/2006/relationships/slide" Target="slides/slide49.xml"/><Relationship Id="rId249" Type="http://schemas.openxmlformats.org/officeDocument/2006/relationships/slide" Target="slides/slide54.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260" Type="http://schemas.openxmlformats.org/officeDocument/2006/relationships/slide" Target="slides/slide65.xml"/><Relationship Id="rId265" Type="http://schemas.openxmlformats.org/officeDocument/2006/relationships/slide" Target="slides/slide70.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Master" Target="slideMasters/slideMaster188.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Master" Target="slideMasters/slideMaster183.xml"/><Relationship Id="rId213" Type="http://schemas.openxmlformats.org/officeDocument/2006/relationships/slide" Target="slides/slide18.xml"/><Relationship Id="rId218" Type="http://schemas.openxmlformats.org/officeDocument/2006/relationships/slide" Target="slides/slide23.xml"/><Relationship Id="rId234" Type="http://schemas.openxmlformats.org/officeDocument/2006/relationships/slide" Target="slides/slide39.xml"/><Relationship Id="rId239" Type="http://schemas.openxmlformats.org/officeDocument/2006/relationships/slide" Target="slides/slide4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55.xml"/><Relationship Id="rId255" Type="http://schemas.openxmlformats.org/officeDocument/2006/relationships/slide" Target="slides/slide60.xml"/><Relationship Id="rId271" Type="http://schemas.openxmlformats.org/officeDocument/2006/relationships/tableStyles" Target="tableStyles.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Master" Target="slideMasters/slideMaster178.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Master" Target="slideMasters/slideMaster173.xml"/><Relationship Id="rId194" Type="http://schemas.openxmlformats.org/officeDocument/2006/relationships/slideMaster" Target="slideMasters/slideMaster194.xml"/><Relationship Id="rId199" Type="http://schemas.openxmlformats.org/officeDocument/2006/relationships/slide" Target="slides/slide4.xml"/><Relationship Id="rId203" Type="http://schemas.openxmlformats.org/officeDocument/2006/relationships/slide" Target="slides/slide8.xml"/><Relationship Id="rId208" Type="http://schemas.openxmlformats.org/officeDocument/2006/relationships/slide" Target="slides/slide13.xml"/><Relationship Id="rId229" Type="http://schemas.openxmlformats.org/officeDocument/2006/relationships/slide" Target="slides/slide34.xml"/><Relationship Id="rId19" Type="http://schemas.openxmlformats.org/officeDocument/2006/relationships/slideMaster" Target="slideMasters/slideMaster19.xml"/><Relationship Id="rId224" Type="http://schemas.openxmlformats.org/officeDocument/2006/relationships/slide" Target="slides/slide29.xml"/><Relationship Id="rId240" Type="http://schemas.openxmlformats.org/officeDocument/2006/relationships/slide" Target="slides/slide45.xml"/><Relationship Id="rId245" Type="http://schemas.openxmlformats.org/officeDocument/2006/relationships/slide" Target="slides/slide50.xml"/><Relationship Id="rId261" Type="http://schemas.openxmlformats.org/officeDocument/2006/relationships/slide" Target="slides/slide66.xml"/><Relationship Id="rId266" Type="http://schemas.openxmlformats.org/officeDocument/2006/relationships/slide" Target="slides/slide71.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Master" Target="slideMasters/slideMaster184.xml"/><Relationship Id="rId189" Type="http://schemas.openxmlformats.org/officeDocument/2006/relationships/slideMaster" Target="slideMasters/slideMaster189.xml"/><Relationship Id="rId219" Type="http://schemas.openxmlformats.org/officeDocument/2006/relationships/slide" Target="slides/slide24.xml"/><Relationship Id="rId3" Type="http://schemas.openxmlformats.org/officeDocument/2006/relationships/slideMaster" Target="slideMasters/slideMaster3.xml"/><Relationship Id="rId214" Type="http://schemas.openxmlformats.org/officeDocument/2006/relationships/slide" Target="slides/slide19.xml"/><Relationship Id="rId230" Type="http://schemas.openxmlformats.org/officeDocument/2006/relationships/slide" Target="slides/slide35.xml"/><Relationship Id="rId235" Type="http://schemas.openxmlformats.org/officeDocument/2006/relationships/slide" Target="slides/slide40.xml"/><Relationship Id="rId251" Type="http://schemas.openxmlformats.org/officeDocument/2006/relationships/slide" Target="slides/slide56.xml"/><Relationship Id="rId256" Type="http://schemas.openxmlformats.org/officeDocument/2006/relationships/slide" Target="slides/slide61.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Master" Target="slideMasters/slideMaster174.xml"/><Relationship Id="rId179" Type="http://schemas.openxmlformats.org/officeDocument/2006/relationships/slideMaster" Target="slideMasters/slideMaster179.xml"/><Relationship Id="rId195" Type="http://schemas.openxmlformats.org/officeDocument/2006/relationships/slideMaster" Target="slideMasters/slideMaster195.xml"/><Relationship Id="rId209" Type="http://schemas.openxmlformats.org/officeDocument/2006/relationships/slide" Target="slides/slide14.xml"/><Relationship Id="rId190" Type="http://schemas.openxmlformats.org/officeDocument/2006/relationships/slideMaster" Target="slideMasters/slideMaster190.xml"/><Relationship Id="rId204" Type="http://schemas.openxmlformats.org/officeDocument/2006/relationships/slide" Target="slides/slide9.xml"/><Relationship Id="rId220" Type="http://schemas.openxmlformats.org/officeDocument/2006/relationships/slide" Target="slides/slide25.xml"/><Relationship Id="rId225" Type="http://schemas.openxmlformats.org/officeDocument/2006/relationships/slide" Target="slides/slide30.xml"/><Relationship Id="rId241" Type="http://schemas.openxmlformats.org/officeDocument/2006/relationships/slide" Target="slides/slide46.xml"/><Relationship Id="rId246" Type="http://schemas.openxmlformats.org/officeDocument/2006/relationships/slide" Target="slides/slide51.xml"/><Relationship Id="rId267" Type="http://schemas.openxmlformats.org/officeDocument/2006/relationships/notesMaster" Target="notesMasters/notesMaster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6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Master" Target="slideMasters/slideMaster1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Master" Target="slideMasters/slideMaster180.xml"/><Relationship Id="rId210" Type="http://schemas.openxmlformats.org/officeDocument/2006/relationships/slide" Target="slides/slide15.xml"/><Relationship Id="rId215" Type="http://schemas.openxmlformats.org/officeDocument/2006/relationships/slide" Target="slides/slide20.xml"/><Relationship Id="rId236" Type="http://schemas.openxmlformats.org/officeDocument/2006/relationships/slide" Target="slides/slide41.xml"/><Relationship Id="rId257" Type="http://schemas.openxmlformats.org/officeDocument/2006/relationships/slide" Target="slides/slide62.xml"/><Relationship Id="rId26" Type="http://schemas.openxmlformats.org/officeDocument/2006/relationships/slideMaster" Target="slideMasters/slideMaster26.xml"/><Relationship Id="rId231" Type="http://schemas.openxmlformats.org/officeDocument/2006/relationships/slide" Target="slides/slide36.xml"/><Relationship Id="rId252" Type="http://schemas.openxmlformats.org/officeDocument/2006/relationships/slide" Target="slides/slide57.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Master" Target="slideMasters/slideMaster175.xml"/><Relationship Id="rId196" Type="http://schemas.openxmlformats.org/officeDocument/2006/relationships/slide" Target="slides/slide1.xml"/><Relationship Id="rId200" Type="http://schemas.openxmlformats.org/officeDocument/2006/relationships/slide" Target="slides/slide5.xml"/><Relationship Id="rId16" Type="http://schemas.openxmlformats.org/officeDocument/2006/relationships/slideMaster" Target="slideMasters/slideMaster16.xml"/><Relationship Id="rId221" Type="http://schemas.openxmlformats.org/officeDocument/2006/relationships/slide" Target="slides/slide26.xml"/><Relationship Id="rId242" Type="http://schemas.openxmlformats.org/officeDocument/2006/relationships/slide" Target="slides/slide47.xml"/><Relationship Id="rId263" Type="http://schemas.openxmlformats.org/officeDocument/2006/relationships/slide" Target="slides/slide68.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Master" Target="slideMasters/slideMaster186.xml"/><Relationship Id="rId211" Type="http://schemas.openxmlformats.org/officeDocument/2006/relationships/slide" Target="slides/slide16.xml"/><Relationship Id="rId232" Type="http://schemas.openxmlformats.org/officeDocument/2006/relationships/slide" Target="slides/slide37.xml"/><Relationship Id="rId253" Type="http://schemas.openxmlformats.org/officeDocument/2006/relationships/slide" Target="slides/slide58.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Master" Target="slideMasters/slideMaster176.xml"/><Relationship Id="rId197" Type="http://schemas.openxmlformats.org/officeDocument/2006/relationships/slide" Target="slides/slide2.xml"/><Relationship Id="rId201" Type="http://schemas.openxmlformats.org/officeDocument/2006/relationships/slide" Target="slides/slide6.xml"/><Relationship Id="rId222" Type="http://schemas.openxmlformats.org/officeDocument/2006/relationships/slide" Target="slides/slide27.xml"/><Relationship Id="rId243" Type="http://schemas.openxmlformats.org/officeDocument/2006/relationships/slide" Target="slides/slide48.xml"/><Relationship Id="rId264" Type="http://schemas.openxmlformats.org/officeDocument/2006/relationships/slide" Target="slides/slide69.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Master" Target="slideMasters/slideMaster166.xml"/><Relationship Id="rId187" Type="http://schemas.openxmlformats.org/officeDocument/2006/relationships/slideMaster" Target="slideMasters/slideMaster187.xml"/><Relationship Id="rId1" Type="http://schemas.openxmlformats.org/officeDocument/2006/relationships/slideMaster" Target="slideMasters/slideMaster1.xml"/><Relationship Id="rId212" Type="http://schemas.openxmlformats.org/officeDocument/2006/relationships/slide" Target="slides/slide17.xml"/><Relationship Id="rId233" Type="http://schemas.openxmlformats.org/officeDocument/2006/relationships/slide" Target="slides/slide38.xml"/><Relationship Id="rId254" Type="http://schemas.openxmlformats.org/officeDocument/2006/relationships/slide" Target="slides/slide59.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397AD9-DA1A-4607-A9BD-4C370A924BB6}" type="datetimeFigureOut">
              <a:rPr lang="en-US" smtClean="0"/>
              <a:t>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FEB25-D918-4753-B3C1-40712F431D0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DA89721-A715-4BD0-98E9-3004364AEE02}" type="slidenum">
              <a:rPr lang="en-US" smtClean="0">
                <a:latin typeface="Arial" pitchFamily="34" charset="0"/>
              </a:rPr>
              <a:pPr/>
              <a:t>2</a:t>
            </a:fld>
            <a:endParaRPr lang="en-US" smtClean="0">
              <a:latin typeface="Arial" pitchFamily="34" charset="0"/>
            </a:endParaRPr>
          </a:p>
        </p:txBody>
      </p:sp>
      <p:sp>
        <p:nvSpPr>
          <p:cNvPr id="89091"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r>
              <a:rPr lang="en-US" dirty="0" smtClean="0"/>
              <a:t>The objectives of this module are &lt;read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EA64180-A734-4716-B6DB-C4E10905BE59}" type="slidenum">
              <a:rPr lang="en-US" smtClean="0">
                <a:latin typeface="Arial" pitchFamily="34" charset="0"/>
              </a:rPr>
              <a:pPr/>
              <a:t>11</a:t>
            </a:fld>
            <a:endParaRPr lang="en-US" smtClean="0">
              <a:latin typeface="Arial" pitchFamily="34"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latin typeface="Arial" pitchFamily="34" charset="0"/>
              </a:rPr>
              <a:t>Trainer to ask:</a:t>
            </a:r>
          </a:p>
          <a:p>
            <a:pPr eaLnBrk="1" hangingPunct="1"/>
            <a:endParaRPr lang="en-US" smtClean="0">
              <a:latin typeface="Arial" pitchFamily="34" charset="0"/>
            </a:endParaRPr>
          </a:p>
          <a:p>
            <a:pPr eaLnBrk="1" hangingPunct="1"/>
            <a:r>
              <a:rPr lang="en-US" smtClean="0">
                <a:latin typeface="Arial" pitchFamily="34" charset="0"/>
              </a:rPr>
              <a:t>Let us now look at the overall process for enrolling residents. Do you think there is planning, executing, checking and implementing?</a:t>
            </a:r>
          </a:p>
          <a:p>
            <a:pPr eaLnBrk="1" hangingPunct="1"/>
            <a:endParaRPr lang="en-US" smtClean="0">
              <a:latin typeface="Arial" pitchFamily="34" charset="0"/>
            </a:endParaRPr>
          </a:p>
          <a:p>
            <a:pPr eaLnBrk="1" hangingPunct="1"/>
            <a:r>
              <a:rPr lang="en-US" smtClean="0">
                <a:latin typeface="Arial" pitchFamily="34" charset="0"/>
              </a:rPr>
              <a:t>ETH: Yes</a:t>
            </a:r>
          </a:p>
          <a:p>
            <a:pPr eaLnBrk="1" hangingPunct="1"/>
            <a:endParaRPr lang="en-US" smtClean="0">
              <a:latin typeface="Arial" pitchFamily="34" charset="0"/>
            </a:endParaRPr>
          </a:p>
          <a:p>
            <a:pPr eaLnBrk="1" hangingPunct="1"/>
            <a:r>
              <a:rPr lang="en-US" smtClean="0">
                <a:latin typeface="Arial" pitchFamily="34" charset="0"/>
              </a:rPr>
              <a:t>Trainer to ask:</a:t>
            </a:r>
          </a:p>
          <a:p>
            <a:pPr eaLnBrk="1" hangingPunct="1"/>
            <a:r>
              <a:rPr lang="en-US" smtClean="0">
                <a:latin typeface="Arial" pitchFamily="34" charset="0"/>
              </a:rPr>
              <a:t>Can we try to map the steps here with Planning, Executing, Checking and Implementing?</a:t>
            </a:r>
          </a:p>
          <a:p>
            <a:pPr eaLnBrk="1" hangingPunct="1"/>
            <a:endParaRPr lang="en-US" smtClean="0">
              <a:latin typeface="Arial" pitchFamily="34" charset="0"/>
            </a:endParaRPr>
          </a:p>
          <a:p>
            <a:pPr eaLnBrk="1" hangingPunct="1"/>
            <a:r>
              <a:rPr lang="en-US" smtClean="0">
                <a:latin typeface="Arial" pitchFamily="34" charset="0"/>
              </a:rPr>
              <a:t>&lt;Read each step from the slide and ask participants to say whether it is planning, executing, checking and implementing&gt;</a:t>
            </a:r>
          </a:p>
          <a:p>
            <a:pPr eaLnBrk="1" hangingPunct="1"/>
            <a:r>
              <a:rPr lang="en-US" smtClean="0">
                <a:latin typeface="Arial" pitchFamily="34" charset="0"/>
              </a:rPr>
              <a:t>The last step in this process may be termed as “Close”</a:t>
            </a:r>
          </a:p>
          <a:p>
            <a:pPr eaLnBrk="1" hangingPunct="1"/>
            <a:endParaRPr lang="en-US" smtClean="0">
              <a:latin typeface="Arial" pitchFamily="34" charset="0"/>
            </a:endParaRPr>
          </a:p>
          <a:p>
            <a:pPr eaLnBrk="1" hangingPunct="1"/>
            <a:r>
              <a:rPr lang="en-US" smtClean="0">
                <a:latin typeface="Arial" pitchFamily="34" charset="0"/>
              </a:rPr>
              <a:t>Trainer to say:</a:t>
            </a:r>
          </a:p>
          <a:p>
            <a:pPr eaLnBrk="1" hangingPunct="1"/>
            <a:r>
              <a:rPr lang="en-US" smtClean="0">
                <a:latin typeface="Arial" pitchFamily="34" charset="0"/>
              </a:rPr>
              <a:t>We will now take up each step and learn about the tasks involved in detail. Let’s start with Step 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81B11FA-7160-4911-BBFE-B5DB5FCF3B5F}" type="slidenum">
              <a:rPr lang="en-US" smtClean="0">
                <a:latin typeface="Arial" pitchFamily="34" charset="0"/>
              </a:rPr>
              <a:pPr/>
              <a:t>12</a:t>
            </a:fld>
            <a:endParaRPr lang="en-US" smtClean="0">
              <a:latin typeface="Arial" pitchFamily="34"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endParaRPr lang="en-US" smtClean="0">
              <a:latin typeface="Arial" pitchFamily="34" charset="0"/>
            </a:endParaRPr>
          </a:p>
          <a:p>
            <a:pPr eaLnBrk="1" hangingPunct="1"/>
            <a:r>
              <a:rPr lang="en-US" smtClean="0">
                <a:latin typeface="Arial" pitchFamily="34" charset="0"/>
              </a:rPr>
              <a:t>The first step as we saw is to set up the enrolment Centre.</a:t>
            </a:r>
          </a:p>
          <a:p>
            <a:pPr eaLnBrk="1" hangingPunct="1"/>
            <a:endParaRPr lang="en-US" smtClean="0">
              <a:latin typeface="Arial" pitchFamily="34" charset="0"/>
            </a:endParaRPr>
          </a:p>
          <a:p>
            <a:pPr eaLnBrk="1" hangingPunct="1"/>
            <a:r>
              <a:rPr lang="en-US" smtClean="0">
                <a:latin typeface="Arial" pitchFamily="34" charset="0"/>
              </a:rPr>
              <a:t>This step involves the following tasks. </a:t>
            </a:r>
          </a:p>
          <a:p>
            <a:pPr eaLnBrk="1" hangingPunct="1"/>
            <a:r>
              <a:rPr lang="en-US" smtClean="0">
                <a:latin typeface="Arial" pitchFamily="34" charset="0"/>
              </a:rPr>
              <a:t>&lt;Read from the slide&gt;</a:t>
            </a:r>
          </a:p>
          <a:p>
            <a:pPr eaLnBrk="1" hangingPunct="1"/>
            <a:endParaRPr lang="en-US" smtClean="0">
              <a:latin typeface="Arial" pitchFamily="34" charset="0"/>
            </a:endParaRPr>
          </a:p>
          <a:p>
            <a:pPr eaLnBrk="1" hangingPunct="1"/>
            <a:r>
              <a:rPr lang="en-US" smtClean="0">
                <a:latin typeface="Arial" pitchFamily="34" charset="0"/>
              </a:rPr>
              <a:t>&lt;Tell the participants that O stands for Operator, S stands for Supervisor, I stands for Introducer and EA stands for Enrolment Agency.&gt;</a:t>
            </a:r>
          </a:p>
          <a:p>
            <a:pPr eaLnBrk="1" hangingPunct="1"/>
            <a:endParaRPr lang="en-US" smtClean="0">
              <a:latin typeface="Arial" pitchFamily="34" charset="0"/>
            </a:endParaRPr>
          </a:p>
          <a:p>
            <a:pPr eaLnBrk="1" hangingPunct="1"/>
            <a:r>
              <a:rPr lang="en-US" smtClean="0">
                <a:latin typeface="Arial" pitchFamily="34" charset="0"/>
              </a:rPr>
              <a:t>Trainer to say:</a:t>
            </a:r>
          </a:p>
          <a:p>
            <a:pPr eaLnBrk="1" hangingPunct="1"/>
            <a:r>
              <a:rPr lang="en-US" smtClean="0">
                <a:latin typeface="Arial" pitchFamily="34" charset="0"/>
              </a:rPr>
              <a:t>There are some guidelines and sub-tasks involved for performing each of these tasks. </a:t>
            </a:r>
            <a:r>
              <a:rPr lang="en-US" b="1" smtClean="0">
                <a:latin typeface="Arial" pitchFamily="34" charset="0"/>
              </a:rPr>
              <a:t>THIS ENTIRE PROCESS WILL BE COVERED IN MODULE 3A – “Setting up of an Enrolment Centre”.</a:t>
            </a:r>
            <a:endParaRPr lang="en-IN"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b="1" smtClean="0">
                <a:latin typeface="Arial" pitchFamily="34" charset="0"/>
              </a:rPr>
              <a:t>Trainer to say:</a:t>
            </a:r>
          </a:p>
          <a:p>
            <a:endParaRPr lang="en-US" smtClean="0">
              <a:latin typeface="Arial" pitchFamily="34" charset="0"/>
            </a:endParaRPr>
          </a:p>
          <a:p>
            <a:r>
              <a:rPr lang="en-US" smtClean="0">
                <a:latin typeface="Arial" pitchFamily="34" charset="0"/>
              </a:rPr>
              <a:t>The RED squares indicate position of the Enrolment Operator.</a:t>
            </a:r>
          </a:p>
          <a:p>
            <a:r>
              <a:rPr lang="en-US" smtClean="0">
                <a:latin typeface="Arial" pitchFamily="34" charset="0"/>
              </a:rPr>
              <a:t>The BLUE circles indicate position of the resident being enrolled.</a:t>
            </a:r>
          </a:p>
          <a:p>
            <a:endParaRPr lang="en-US" smtClean="0">
              <a:latin typeface="Arial" pitchFamily="34" charset="0"/>
            </a:endParaRPr>
          </a:p>
        </p:txBody>
      </p:sp>
      <p:sp>
        <p:nvSpPr>
          <p:cNvPr id="100356" name="Slide Number Placeholder 3"/>
          <p:cNvSpPr>
            <a:spLocks noGrp="1"/>
          </p:cNvSpPr>
          <p:nvPr>
            <p:ph type="sldNum" sz="quarter" idx="5"/>
          </p:nvPr>
        </p:nvSpPr>
        <p:spPr>
          <a:noFill/>
        </p:spPr>
        <p:txBody>
          <a:bodyPr/>
          <a:lstStyle/>
          <a:p>
            <a:fld id="{0230B75D-58CE-46E0-911D-85AFA2DA3CFB}"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CF0126B-1812-42F3-9E9D-4DAC455D758B}"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b="1" smtClean="0">
                <a:latin typeface="Arial" pitchFamily="34" charset="0"/>
              </a:rPr>
              <a:t>Trainer to say:</a:t>
            </a:r>
          </a:p>
          <a:p>
            <a:pPr eaLnBrk="1" hangingPunct="1"/>
            <a:endParaRPr lang="en-US" b="1" smtClean="0">
              <a:latin typeface="Arial" pitchFamily="34" charset="0"/>
            </a:endParaRPr>
          </a:p>
          <a:p>
            <a:pPr eaLnBrk="1" hangingPunct="1"/>
            <a:r>
              <a:rPr lang="en-US" smtClean="0">
                <a:latin typeface="Arial" pitchFamily="34" charset="0"/>
              </a:rPr>
              <a:t>Explain the position of Enrolment Operator, Resident and other components of the Enrolment Centre.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D5BECCA-B0B8-4F97-8679-B14666A25E61}"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IN" b="1" smtClean="0">
                <a:latin typeface="Arial" pitchFamily="34" charset="0"/>
              </a:rPr>
              <a:t>Trainer can say: </a:t>
            </a:r>
          </a:p>
          <a:p>
            <a:pPr eaLnBrk="1" hangingPunct="1"/>
            <a:endParaRPr lang="en-IN" b="1" smtClean="0">
              <a:latin typeface="Arial" pitchFamily="34" charset="0"/>
            </a:endParaRPr>
          </a:p>
          <a:p>
            <a:pPr eaLnBrk="1" hangingPunct="1"/>
            <a:r>
              <a:rPr lang="en-IN" smtClean="0">
                <a:latin typeface="Arial" pitchFamily="34" charset="0"/>
              </a:rPr>
              <a:t>This is a carry case which can hold an entire Enrolment Station. </a:t>
            </a:r>
          </a:p>
          <a:p>
            <a:pPr eaLnBrk="1" hangingPunct="1"/>
            <a:r>
              <a:rPr lang="en-IN" smtClean="0">
                <a:latin typeface="Arial" pitchFamily="34" charset="0"/>
              </a:rPr>
              <a:t>Trainer can point to a device and ask the audience to identify it.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EFBA29F0-D9F2-43C4-80D3-B471DD928742}"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b="1" smtClean="0">
                <a:latin typeface="Arial" pitchFamily="34" charset="0"/>
              </a:rPr>
              <a:t>Trainer to say:</a:t>
            </a:r>
          </a:p>
          <a:p>
            <a:pPr eaLnBrk="1" hangingPunct="1"/>
            <a:endParaRPr lang="en-US" smtClean="0">
              <a:latin typeface="Arial" pitchFamily="34" charset="0"/>
            </a:endParaRPr>
          </a:p>
          <a:p>
            <a:pPr eaLnBrk="1" hangingPunct="1"/>
            <a:r>
              <a:rPr lang="en-US" smtClean="0">
                <a:latin typeface="Arial" pitchFamily="34" charset="0"/>
              </a:rPr>
              <a:t>Explain the position of different components of Enrolment Station.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325717C-DBCC-47E8-AA52-BAB86EF50242}"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b="1" smtClean="0">
                <a:latin typeface="Arial" pitchFamily="34" charset="0"/>
              </a:rPr>
              <a:t>Trainer to say:</a:t>
            </a:r>
          </a:p>
          <a:p>
            <a:pPr eaLnBrk="1" hangingPunct="1"/>
            <a:endParaRPr lang="en-US" b="1" smtClean="0">
              <a:latin typeface="Arial" pitchFamily="34" charset="0"/>
            </a:endParaRPr>
          </a:p>
          <a:p>
            <a:pPr eaLnBrk="1" hangingPunct="1"/>
            <a:r>
              <a:rPr lang="en-US" smtClean="0">
                <a:latin typeface="Arial" pitchFamily="34" charset="0"/>
              </a:rPr>
              <a:t>Explain the items required for setting up Enrolment Station.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8E415EC-69C5-4585-90D4-FD57780E4383}"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b="1" smtClean="0">
                <a:latin typeface="Arial" pitchFamily="34" charset="0"/>
              </a:rPr>
              <a:t>Trainer to say:</a:t>
            </a:r>
          </a:p>
          <a:p>
            <a:pPr eaLnBrk="1" hangingPunct="1"/>
            <a:endParaRPr lang="en-US" b="1" smtClean="0">
              <a:latin typeface="Arial" pitchFamily="34" charset="0"/>
            </a:endParaRPr>
          </a:p>
          <a:p>
            <a:pPr eaLnBrk="1" hangingPunct="1"/>
            <a:r>
              <a:rPr lang="en-US" smtClean="0">
                <a:latin typeface="Arial" pitchFamily="34" charset="0"/>
              </a:rPr>
              <a:t>Explain the items required for setting up Enrolment Station.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58996EB-91EE-43D1-B430-BC89B7B63DC6}"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b="1" smtClean="0">
                <a:latin typeface="Arial" pitchFamily="34" charset="0"/>
              </a:rPr>
              <a:t>Trainer to say:</a:t>
            </a:r>
          </a:p>
          <a:p>
            <a:pPr eaLnBrk="1" hangingPunct="1"/>
            <a:endParaRPr lang="en-US" b="1" smtClean="0">
              <a:latin typeface="Arial" pitchFamily="34" charset="0"/>
            </a:endParaRPr>
          </a:p>
          <a:p>
            <a:pPr eaLnBrk="1" hangingPunct="1"/>
            <a:r>
              <a:rPr lang="en-US" smtClean="0">
                <a:latin typeface="Arial" pitchFamily="34" charset="0"/>
              </a:rPr>
              <a:t>Explain the items required for setting up Enrolment Station.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C392D772-343A-4765-83D2-71F47FFDFC88}"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b="1" smtClean="0">
                <a:latin typeface="Arial" pitchFamily="34" charset="0"/>
              </a:rPr>
              <a:t>Trainer to say:</a:t>
            </a:r>
          </a:p>
          <a:p>
            <a:pPr eaLnBrk="1" hangingPunct="1"/>
            <a:endParaRPr lang="en-US" b="1" smtClean="0">
              <a:latin typeface="Arial" pitchFamily="34" charset="0"/>
            </a:endParaRPr>
          </a:p>
          <a:p>
            <a:pPr eaLnBrk="1" hangingPunct="1"/>
            <a:r>
              <a:rPr lang="en-US" smtClean="0">
                <a:latin typeface="Arial" pitchFamily="34" charset="0"/>
              </a:rPr>
              <a:t>Explain the items required for setting up Enrolment Station.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4B81210-DEBC-4D35-B242-2D82ECF1AD1D}" type="slidenum">
              <a:rPr lang="en-US" smtClean="0">
                <a:latin typeface="Arial" pitchFamily="34" charset="0"/>
              </a:rPr>
              <a:pPr/>
              <a:t>3</a:t>
            </a:fld>
            <a:endParaRPr lang="en-US" smtClean="0">
              <a:latin typeface="Arial" pitchFamily="34"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Before we proceed, let us quickly recap some important points from the first session.</a:t>
            </a:r>
          </a:p>
          <a:p>
            <a:pPr eaLnBrk="1" hangingPunct="1"/>
            <a:endParaRPr lang="en-US" smtClean="0">
              <a:latin typeface="Arial" pitchFamily="34" charset="0"/>
            </a:endParaRPr>
          </a:p>
          <a:p>
            <a:pPr eaLnBrk="1" hangingPunct="1"/>
            <a:r>
              <a:rPr lang="en-US" smtClean="0">
                <a:latin typeface="Arial" pitchFamily="34" charset="0"/>
              </a:rPr>
              <a:t>&lt;After giving about 2 minutes to the participants, share the correct answers (below):&gt;</a:t>
            </a:r>
          </a:p>
          <a:p>
            <a:pPr eaLnBrk="1" hangingPunct="1"/>
            <a:endParaRPr lang="en-US" smtClean="0">
              <a:latin typeface="Arial" pitchFamily="34" charset="0"/>
            </a:endParaRPr>
          </a:p>
          <a:p>
            <a:pPr eaLnBrk="1" hangingPunct="1"/>
            <a:r>
              <a:rPr lang="en-US" smtClean="0">
                <a:latin typeface="Arial" pitchFamily="34" charset="0"/>
              </a:rPr>
              <a:t>Aadhaar is a </a:t>
            </a:r>
            <a:r>
              <a:rPr lang="en-US" u="sng" smtClean="0">
                <a:latin typeface="Arial" pitchFamily="34" charset="0"/>
              </a:rPr>
              <a:t>12-digit</a:t>
            </a:r>
            <a:r>
              <a:rPr lang="en-US" smtClean="0">
                <a:latin typeface="Arial" pitchFamily="34" charset="0"/>
              </a:rPr>
              <a:t>  number that </a:t>
            </a:r>
            <a:r>
              <a:rPr lang="en-US" u="sng" smtClean="0">
                <a:latin typeface="Arial" pitchFamily="34" charset="0"/>
              </a:rPr>
              <a:t>the Unique Identification Authority of India (UIDAI)</a:t>
            </a:r>
            <a:r>
              <a:rPr lang="en-US" smtClean="0">
                <a:latin typeface="Arial" pitchFamily="34" charset="0"/>
              </a:rPr>
              <a:t> will provide to the </a:t>
            </a:r>
            <a:r>
              <a:rPr lang="en-US" u="sng" smtClean="0">
                <a:latin typeface="Arial" pitchFamily="34" charset="0"/>
              </a:rPr>
              <a:t>residents</a:t>
            </a:r>
            <a:r>
              <a:rPr lang="en-US" smtClean="0">
                <a:latin typeface="Arial" pitchFamily="34" charset="0"/>
              </a:rPr>
              <a:t> of India after collecting and verifying their </a:t>
            </a:r>
            <a:r>
              <a:rPr lang="en-US" u="sng" smtClean="0">
                <a:latin typeface="Arial" pitchFamily="34" charset="0"/>
              </a:rPr>
              <a:t>demographic</a:t>
            </a:r>
            <a:r>
              <a:rPr lang="en-US" smtClean="0">
                <a:latin typeface="Arial" pitchFamily="34" charset="0"/>
              </a:rPr>
              <a:t> (e.g., location) and </a:t>
            </a:r>
            <a:r>
              <a:rPr lang="en-US" u="sng" smtClean="0">
                <a:latin typeface="Arial" pitchFamily="34" charset="0"/>
              </a:rPr>
              <a:t>biometric</a:t>
            </a:r>
            <a:r>
              <a:rPr lang="en-US" smtClean="0">
                <a:latin typeface="Arial" pitchFamily="34" charset="0"/>
              </a:rPr>
              <a:t> (e.g., thumbprint) data.</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709635B-04F4-4CA0-A433-3737C76E60B2}" type="slidenum">
              <a:rPr lang="en-US" sz="1200"/>
              <a:pPr algn="r"/>
              <a:t>21</a:t>
            </a:fld>
            <a:endParaRPr lang="en-US" sz="1200"/>
          </a:p>
        </p:txBody>
      </p:sp>
      <p:sp>
        <p:nvSpPr>
          <p:cNvPr id="108547"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ln/>
        </p:spPr>
        <p:txBody>
          <a:bodyPr/>
          <a:lstStyle/>
          <a:p>
            <a:pPr>
              <a:defRPr/>
            </a:pPr>
            <a:r>
              <a:rPr lang="en-US" b="1" dirty="0" smtClean="0">
                <a:latin typeface="Arial" pitchFamily="34" charset="0"/>
              </a:rPr>
              <a:t>Trainer to say:</a:t>
            </a:r>
          </a:p>
          <a:p>
            <a:pPr>
              <a:defRPr/>
            </a:pPr>
            <a:endParaRPr lang="en-US" dirty="0" smtClean="0"/>
          </a:p>
          <a:p>
            <a:pPr>
              <a:defRPr/>
            </a:pPr>
            <a:r>
              <a:rPr lang="en-US" dirty="0" smtClean="0"/>
              <a:t>Following are the steps to connect the Biometric Devices:</a:t>
            </a:r>
          </a:p>
          <a:p>
            <a:pPr>
              <a:defRPr/>
            </a:pPr>
            <a:r>
              <a:rPr lang="en-US" dirty="0" smtClean="0"/>
              <a:t> </a:t>
            </a:r>
          </a:p>
          <a:p>
            <a:pPr marL="355600" indent="-355600">
              <a:buFont typeface="+mj-lt"/>
              <a:buAutoNum type="arabicPeriod"/>
              <a:defRPr/>
            </a:pPr>
            <a:r>
              <a:rPr lang="en-IN" dirty="0" smtClean="0"/>
              <a:t>Place the digital camera in proper position so that the facial image of the enrollee can be captured. Connect the camera to the USB port.</a:t>
            </a:r>
          </a:p>
          <a:p>
            <a:pPr marL="355600" indent="-355600">
              <a:buFont typeface="+mj-lt"/>
              <a:buAutoNum type="arabicPeriod"/>
              <a:defRPr/>
            </a:pPr>
            <a:r>
              <a:rPr lang="en-IN" dirty="0" smtClean="0"/>
              <a:t>Connect the Iris Scanner to the USB port.</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F373804-7702-494B-A0FA-7BE914455652}" type="slidenum">
              <a:rPr lang="en-US" sz="1200"/>
              <a:pPr algn="r"/>
              <a:t>22</a:t>
            </a:fld>
            <a:endParaRPr lang="en-US" sz="1200"/>
          </a:p>
        </p:txBody>
      </p:sp>
      <p:sp>
        <p:nvSpPr>
          <p:cNvPr id="109571"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ln/>
        </p:spPr>
        <p:txBody>
          <a:bodyPr/>
          <a:lstStyle/>
          <a:p>
            <a:pPr>
              <a:defRPr/>
            </a:pPr>
            <a:r>
              <a:rPr lang="en-US" b="1" dirty="0" smtClean="0">
                <a:latin typeface="Arial" pitchFamily="34" charset="0"/>
              </a:rPr>
              <a:t>Trainer to say:</a:t>
            </a:r>
          </a:p>
          <a:p>
            <a:pPr>
              <a:defRPr/>
            </a:pPr>
            <a:endParaRPr lang="en-US" dirty="0" smtClean="0"/>
          </a:p>
          <a:p>
            <a:pPr>
              <a:defRPr/>
            </a:pPr>
            <a:r>
              <a:rPr lang="en-US" dirty="0" smtClean="0"/>
              <a:t>Following are the steps to connect the Biometric Devices:</a:t>
            </a:r>
          </a:p>
          <a:p>
            <a:pPr>
              <a:defRPr/>
            </a:pPr>
            <a:r>
              <a:rPr lang="en-US" dirty="0" smtClean="0"/>
              <a:t> </a:t>
            </a:r>
          </a:p>
          <a:p>
            <a:pPr marL="355600" indent="-355600">
              <a:buFont typeface="+mj-lt"/>
              <a:buAutoNum type="arabicPeriod" startAt="3"/>
              <a:defRPr/>
            </a:pPr>
            <a:r>
              <a:rPr lang="en-US" dirty="0" smtClean="0"/>
              <a:t>Connect the Fingerprint Scanner to the USB port of the computer.</a:t>
            </a:r>
            <a:endParaRPr lang="en-IN" dirty="0" smtClean="0"/>
          </a:p>
          <a:p>
            <a:pPr>
              <a:buFont typeface="Arial" pitchFamily="34" charset="0"/>
              <a:buNone/>
              <a:defRPr/>
            </a:pPr>
            <a:endParaRPr lang="en-US" dirty="0" smtClean="0"/>
          </a:p>
          <a:p>
            <a:pPr marL="228600" indent="-228600">
              <a:buFont typeface="+mj-lt"/>
              <a:buNone/>
              <a:defRPr/>
            </a:pPr>
            <a:endParaRPr lang="en-IN" dirty="0" smtClean="0"/>
          </a:p>
          <a:p>
            <a:pPr marL="228600" indent="-228600">
              <a:buFont typeface="+mj-lt"/>
              <a:buNone/>
              <a:defRPr/>
            </a:pPr>
            <a:endParaRPr lang="en-IN" dirty="0" smtClean="0"/>
          </a:p>
          <a:p>
            <a:pPr>
              <a:buFont typeface="Arial" pitchFamily="34" charset="0"/>
              <a:buNone/>
              <a:defRPr/>
            </a:pPr>
            <a:endParaRPr lang="en-IN" dirty="0" smtClean="0"/>
          </a:p>
          <a:p>
            <a:pPr>
              <a:buFont typeface="Arial" pitchFamily="34" charset="0"/>
              <a:buNone/>
              <a:defRPr/>
            </a:pPr>
            <a:endParaRPr lang="en-IN" dirty="0" smtClean="0"/>
          </a:p>
          <a:p>
            <a:pPr>
              <a:buFont typeface="Arial" pitchFamily="34" charset="0"/>
              <a:buNone/>
              <a:defRPr/>
            </a:pPr>
            <a:endParaRPr lang="en-US" dirty="0" smtClean="0"/>
          </a:p>
          <a:p>
            <a:pPr eaLnBrk="1" hangingPunct="1">
              <a:defRPr/>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93DD8123-0FD8-47D5-89A4-6C81A81ADB99}" type="slidenum">
              <a:rPr lang="en-US" smtClean="0">
                <a:latin typeface="Arial" pitchFamily="34" charset="0"/>
              </a:rPr>
              <a:pPr/>
              <a:t>23</a:t>
            </a:fld>
            <a:endParaRPr lang="en-US" smtClean="0">
              <a:latin typeface="Arial" pitchFamily="34"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endParaRPr lang="en-US" smtClean="0">
              <a:latin typeface="Arial" pitchFamily="34" charset="0"/>
            </a:endParaRPr>
          </a:p>
          <a:p>
            <a:pPr eaLnBrk="1" hangingPunct="1"/>
            <a:r>
              <a:rPr lang="en-US" smtClean="0">
                <a:latin typeface="Arial" pitchFamily="34" charset="0"/>
              </a:rPr>
              <a:t>Let us now look at the Step 2 – Capturing residents’ demographic and biometric data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9E6CF2C-EFCF-4B82-95EA-C8640E5B183E}" type="slidenum">
              <a:rPr lang="en-US" smtClean="0">
                <a:latin typeface="Arial" pitchFamily="34" charset="0"/>
              </a:rPr>
              <a:pPr/>
              <a:t>24</a:t>
            </a:fld>
            <a:endParaRPr lang="en-US" smtClean="0">
              <a:latin typeface="Arial" pitchFamily="34"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endParaRPr lang="en-US" smtClean="0">
              <a:latin typeface="Arial" pitchFamily="34" charset="0"/>
            </a:endParaRPr>
          </a:p>
          <a:p>
            <a:pPr eaLnBrk="1" hangingPunct="1"/>
            <a:r>
              <a:rPr lang="en-IN" smtClean="0">
                <a:latin typeface="Arial" pitchFamily="34" charset="0"/>
              </a:rPr>
              <a:t>The first three steps are required only in cases where the resident is not part of a pre-enrolment database.</a:t>
            </a:r>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4C847775-AE2C-4FDE-866A-1895C9561356}" type="slidenum">
              <a:rPr lang="en-US" smtClean="0">
                <a:latin typeface="Arial" pitchFamily="34" charset="0"/>
              </a:rPr>
              <a:pPr/>
              <a:t>25</a:t>
            </a:fld>
            <a:endParaRPr lang="en-US" smtClean="0">
              <a:latin typeface="Arial" pitchFamily="34"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endParaRPr lang="en-US" smtClean="0">
              <a:latin typeface="Arial" pitchFamily="34" charset="0"/>
            </a:endParaRPr>
          </a:p>
          <a:p>
            <a:r>
              <a:rPr lang="en-US" smtClean="0">
                <a:latin typeface="Arial" pitchFamily="34" charset="0"/>
              </a:rPr>
              <a:t>Following are the supporting documents containing name and photo for verifying </a:t>
            </a:r>
            <a:r>
              <a:rPr lang="en-US" b="1" smtClean="0">
                <a:latin typeface="Arial" pitchFamily="34" charset="0"/>
              </a:rPr>
              <a:t>PoI </a:t>
            </a:r>
            <a:r>
              <a:rPr lang="en-US" smtClean="0">
                <a:latin typeface="Arial" pitchFamily="34" charset="0"/>
              </a:rPr>
              <a:t>of the resident:</a:t>
            </a:r>
            <a:endParaRPr lang="en-IN" smtClean="0">
              <a:latin typeface="Arial" pitchFamily="34" charset="0"/>
            </a:endParaRPr>
          </a:p>
          <a:p>
            <a:r>
              <a:rPr lang="en-US" smtClean="0">
                <a:latin typeface="Arial" pitchFamily="34" charset="0"/>
              </a:rPr>
              <a:t> </a:t>
            </a:r>
            <a:endParaRPr lang="en-IN" smtClean="0">
              <a:latin typeface="Arial" pitchFamily="34" charset="0"/>
            </a:endParaRPr>
          </a:p>
          <a:p>
            <a:r>
              <a:rPr lang="en-US" smtClean="0">
                <a:latin typeface="Arial" pitchFamily="34" charset="0"/>
              </a:rPr>
              <a:t>Passport</a:t>
            </a:r>
            <a:endParaRPr lang="en-IN" smtClean="0">
              <a:latin typeface="Arial" pitchFamily="34" charset="0"/>
            </a:endParaRPr>
          </a:p>
          <a:p>
            <a:r>
              <a:rPr lang="en-US" smtClean="0">
                <a:latin typeface="Arial" pitchFamily="34" charset="0"/>
              </a:rPr>
              <a:t>PAN (Permanent Account Number) Card</a:t>
            </a:r>
            <a:endParaRPr lang="en-IN" smtClean="0">
              <a:latin typeface="Arial" pitchFamily="34" charset="0"/>
            </a:endParaRPr>
          </a:p>
          <a:p>
            <a:r>
              <a:rPr lang="en-US" smtClean="0">
                <a:latin typeface="Arial" pitchFamily="34" charset="0"/>
              </a:rPr>
              <a:t>Ration/ PDS Photo Card</a:t>
            </a:r>
            <a:endParaRPr lang="en-IN" smtClean="0">
              <a:latin typeface="Arial" pitchFamily="34" charset="0"/>
            </a:endParaRPr>
          </a:p>
          <a:p>
            <a:r>
              <a:rPr lang="en-US" smtClean="0">
                <a:latin typeface="Arial" pitchFamily="34" charset="0"/>
              </a:rPr>
              <a:t>Voter Identity (ID)</a:t>
            </a:r>
            <a:endParaRPr lang="en-IN" smtClean="0">
              <a:latin typeface="Arial" pitchFamily="34" charset="0"/>
            </a:endParaRPr>
          </a:p>
          <a:p>
            <a:r>
              <a:rPr lang="en-US" smtClean="0">
                <a:latin typeface="Arial" pitchFamily="34" charset="0"/>
              </a:rPr>
              <a:t>Driving License</a:t>
            </a:r>
            <a:endParaRPr lang="en-IN" smtClean="0">
              <a:latin typeface="Arial" pitchFamily="34" charset="0"/>
            </a:endParaRPr>
          </a:p>
          <a:p>
            <a:r>
              <a:rPr lang="en-US" smtClean="0">
                <a:latin typeface="Arial" pitchFamily="34" charset="0"/>
              </a:rPr>
              <a:t>Government Photo ID Cards</a:t>
            </a:r>
            <a:endParaRPr lang="en-IN" smtClean="0">
              <a:latin typeface="Arial" pitchFamily="34" charset="0"/>
            </a:endParaRPr>
          </a:p>
          <a:p>
            <a:r>
              <a:rPr lang="en-US" smtClean="0">
                <a:latin typeface="Arial" pitchFamily="34" charset="0"/>
              </a:rPr>
              <a:t>NREGS (National Rural Employment Guarantee Scheme) Job Card</a:t>
            </a:r>
            <a:endParaRPr lang="en-IN" smtClean="0">
              <a:latin typeface="Arial" pitchFamily="34" charset="0"/>
            </a:endParaRPr>
          </a:p>
          <a:p>
            <a:r>
              <a:rPr lang="en-US" smtClean="0">
                <a:latin typeface="Arial" pitchFamily="34" charset="0"/>
              </a:rPr>
              <a:t>Photo ID issued by Recognized Educational Institution</a:t>
            </a:r>
            <a:endParaRPr lang="en-IN" smtClean="0">
              <a:latin typeface="Arial" pitchFamily="34" charset="0"/>
            </a:endParaRPr>
          </a:p>
          <a:p>
            <a:r>
              <a:rPr lang="en-US" smtClean="0">
                <a:latin typeface="Arial" pitchFamily="34" charset="0"/>
              </a:rPr>
              <a:t>Arms License</a:t>
            </a:r>
            <a:endParaRPr lang="en-IN" smtClean="0">
              <a:latin typeface="Arial" pitchFamily="34" charset="0"/>
            </a:endParaRPr>
          </a:p>
          <a:p>
            <a:r>
              <a:rPr lang="en-US" smtClean="0">
                <a:latin typeface="Arial" pitchFamily="34" charset="0"/>
              </a:rPr>
              <a:t>Photo Bank ATM (Automated Teller Machine) Card</a:t>
            </a:r>
            <a:endParaRPr lang="en-IN" smtClean="0">
              <a:latin typeface="Arial" pitchFamily="34" charset="0"/>
            </a:endParaRPr>
          </a:p>
          <a:p>
            <a:r>
              <a:rPr lang="en-US" smtClean="0">
                <a:latin typeface="Arial" pitchFamily="34" charset="0"/>
              </a:rPr>
              <a:t>Photo Credit Card</a:t>
            </a:r>
            <a:endParaRPr lang="en-IN" smtClean="0">
              <a:latin typeface="Arial" pitchFamily="34" charset="0"/>
            </a:endParaRPr>
          </a:p>
          <a:p>
            <a:r>
              <a:rPr lang="en-US" smtClean="0">
                <a:latin typeface="Arial" pitchFamily="34" charset="0"/>
              </a:rPr>
              <a:t>Pensioner Photo Card</a:t>
            </a:r>
            <a:endParaRPr lang="en-IN" smtClean="0">
              <a:latin typeface="Arial" pitchFamily="34" charset="0"/>
            </a:endParaRPr>
          </a:p>
          <a:p>
            <a:r>
              <a:rPr lang="en-US" smtClean="0">
                <a:latin typeface="Arial" pitchFamily="34" charset="0"/>
              </a:rPr>
              <a:t>Freedom Fighter Photo Card</a:t>
            </a:r>
            <a:endParaRPr lang="en-IN" smtClean="0">
              <a:latin typeface="Arial" pitchFamily="34" charset="0"/>
            </a:endParaRPr>
          </a:p>
          <a:p>
            <a:r>
              <a:rPr lang="en-US" smtClean="0">
                <a:latin typeface="Arial" pitchFamily="34" charset="0"/>
              </a:rPr>
              <a:t>Kissan Photo Passbook</a:t>
            </a:r>
            <a:endParaRPr lang="en-IN" smtClean="0">
              <a:latin typeface="Arial" pitchFamily="34" charset="0"/>
            </a:endParaRPr>
          </a:p>
          <a:p>
            <a:r>
              <a:rPr lang="en-US" smtClean="0">
                <a:latin typeface="Arial" pitchFamily="34" charset="0"/>
              </a:rPr>
              <a:t>Central Government Health Scheme (CGHS) / Ex-Servicemen Contributory Health Scheme (ECHS) Photo Card</a:t>
            </a:r>
            <a:endParaRPr lang="en-IN" smtClean="0">
              <a:latin typeface="Arial" pitchFamily="34" charset="0"/>
            </a:endParaRPr>
          </a:p>
          <a:p>
            <a:r>
              <a:rPr lang="en-US" smtClean="0">
                <a:latin typeface="Arial" pitchFamily="34" charset="0"/>
              </a:rPr>
              <a:t>Address Card having Name and Photo issued by Department of Posts</a:t>
            </a:r>
            <a:endParaRPr lang="en-IN" smtClean="0">
              <a:latin typeface="Arial" pitchFamily="34" charset="0"/>
            </a:endParaRPr>
          </a:p>
          <a:p>
            <a:r>
              <a:rPr lang="en-US" smtClean="0">
                <a:latin typeface="Arial" pitchFamily="34" charset="0"/>
              </a:rPr>
              <a:t>Certificate of Identify having photo issued by Group A Gazetted Officer on letterhead</a:t>
            </a:r>
            <a:endParaRPr lang="en-IN" smtClean="0">
              <a:latin typeface="Arial" pitchFamily="34" charset="0"/>
            </a:endParaRPr>
          </a:p>
          <a:p>
            <a:r>
              <a:rPr lang="en-US" smtClean="0">
                <a:latin typeface="Arial" pitchFamily="34" charset="0"/>
              </a:rPr>
              <a:t> </a:t>
            </a:r>
            <a:endParaRPr lang="en-IN" smtClean="0">
              <a:latin typeface="Arial" pitchFamily="34" charset="0"/>
            </a:endParaRPr>
          </a:p>
          <a:p>
            <a:r>
              <a:rPr lang="en-US" smtClean="0">
                <a:latin typeface="Arial" pitchFamily="34" charset="0"/>
              </a:rPr>
              <a:t>Following are the supporting documents containing name and address for verifying </a:t>
            </a:r>
            <a:r>
              <a:rPr lang="en-US" b="1" smtClean="0">
                <a:latin typeface="Arial" pitchFamily="34" charset="0"/>
              </a:rPr>
              <a:t>PoA</a:t>
            </a:r>
            <a:r>
              <a:rPr lang="en-US" smtClean="0">
                <a:latin typeface="Arial" pitchFamily="34" charset="0"/>
              </a:rPr>
              <a:t> of the resident:</a:t>
            </a:r>
            <a:endParaRPr lang="en-IN" smtClean="0">
              <a:latin typeface="Arial" pitchFamily="34" charset="0"/>
            </a:endParaRPr>
          </a:p>
          <a:p>
            <a:r>
              <a:rPr lang="en-US" smtClean="0">
                <a:latin typeface="Arial" pitchFamily="34" charset="0"/>
              </a:rPr>
              <a:t> </a:t>
            </a:r>
            <a:endParaRPr lang="en-IN" smtClean="0">
              <a:latin typeface="Arial" pitchFamily="34" charset="0"/>
            </a:endParaRPr>
          </a:p>
          <a:p>
            <a:r>
              <a:rPr lang="en-US" smtClean="0">
                <a:latin typeface="Arial" pitchFamily="34" charset="0"/>
              </a:rPr>
              <a:t>Passport</a:t>
            </a:r>
            <a:endParaRPr lang="en-IN" smtClean="0">
              <a:latin typeface="Arial" pitchFamily="34" charset="0"/>
            </a:endParaRPr>
          </a:p>
          <a:p>
            <a:r>
              <a:rPr lang="en-US" smtClean="0">
                <a:latin typeface="Arial" pitchFamily="34" charset="0"/>
              </a:rPr>
              <a:t>Bank Statement/ Passbook</a:t>
            </a:r>
            <a:endParaRPr lang="en-IN" smtClean="0">
              <a:latin typeface="Arial" pitchFamily="34" charset="0"/>
            </a:endParaRPr>
          </a:p>
          <a:p>
            <a:r>
              <a:rPr lang="en-US" smtClean="0">
                <a:latin typeface="Arial" pitchFamily="34" charset="0"/>
              </a:rPr>
              <a:t>Post Office Account Statement/Passbook</a:t>
            </a:r>
            <a:endParaRPr lang="en-IN" smtClean="0">
              <a:latin typeface="Arial" pitchFamily="34" charset="0"/>
            </a:endParaRPr>
          </a:p>
          <a:p>
            <a:r>
              <a:rPr lang="en-US" smtClean="0">
                <a:latin typeface="Arial" pitchFamily="34" charset="0"/>
              </a:rPr>
              <a:t>Ration Card</a:t>
            </a:r>
            <a:endParaRPr lang="en-IN" smtClean="0">
              <a:latin typeface="Arial" pitchFamily="34" charset="0"/>
            </a:endParaRPr>
          </a:p>
          <a:p>
            <a:r>
              <a:rPr lang="en-US" smtClean="0">
                <a:latin typeface="Arial" pitchFamily="34" charset="0"/>
              </a:rPr>
              <a:t>Voter ID</a:t>
            </a:r>
            <a:endParaRPr lang="en-IN" smtClean="0">
              <a:latin typeface="Arial" pitchFamily="34" charset="0"/>
            </a:endParaRPr>
          </a:p>
          <a:p>
            <a:r>
              <a:rPr lang="en-US" smtClean="0">
                <a:latin typeface="Arial" pitchFamily="34" charset="0"/>
              </a:rPr>
              <a:t>Driving License</a:t>
            </a:r>
            <a:endParaRPr lang="en-IN" smtClean="0">
              <a:latin typeface="Arial" pitchFamily="34" charset="0"/>
            </a:endParaRPr>
          </a:p>
          <a:p>
            <a:r>
              <a:rPr lang="en-US" smtClean="0">
                <a:latin typeface="Arial" pitchFamily="34" charset="0"/>
              </a:rPr>
              <a:t>Government Photo ID cards</a:t>
            </a:r>
            <a:endParaRPr lang="en-IN" smtClean="0">
              <a:latin typeface="Arial" pitchFamily="34" charset="0"/>
            </a:endParaRPr>
          </a:p>
          <a:p>
            <a:r>
              <a:rPr lang="en-US" smtClean="0">
                <a:latin typeface="Arial" pitchFamily="34" charset="0"/>
              </a:rPr>
              <a:t>Electricity Bill (not older than 3 months)</a:t>
            </a:r>
            <a:endParaRPr lang="en-IN" smtClean="0">
              <a:latin typeface="Arial" pitchFamily="34" charset="0"/>
            </a:endParaRPr>
          </a:p>
          <a:p>
            <a:r>
              <a:rPr lang="en-US" smtClean="0">
                <a:latin typeface="Arial" pitchFamily="34" charset="0"/>
              </a:rPr>
              <a:t>Water bill (not older than 3 months)</a:t>
            </a:r>
            <a:endParaRPr lang="en-IN" smtClean="0">
              <a:latin typeface="Arial" pitchFamily="34" charset="0"/>
            </a:endParaRPr>
          </a:p>
          <a:p>
            <a:r>
              <a:rPr lang="en-US" smtClean="0">
                <a:latin typeface="Arial" pitchFamily="34" charset="0"/>
              </a:rPr>
              <a:t>Telephone Landline Bill (not older than 3 months)</a:t>
            </a:r>
            <a:endParaRPr lang="en-IN" smtClean="0">
              <a:latin typeface="Arial" pitchFamily="34" charset="0"/>
            </a:endParaRPr>
          </a:p>
          <a:p>
            <a:r>
              <a:rPr lang="en-US" smtClean="0">
                <a:latin typeface="Arial" pitchFamily="34" charset="0"/>
              </a:rPr>
              <a:t>Property Tax Receipt (not older than 3 months)</a:t>
            </a:r>
            <a:endParaRPr lang="en-IN" smtClean="0">
              <a:latin typeface="Arial" pitchFamily="34" charset="0"/>
            </a:endParaRPr>
          </a:p>
          <a:p>
            <a:r>
              <a:rPr lang="en-US" smtClean="0">
                <a:latin typeface="Arial" pitchFamily="34" charset="0"/>
              </a:rPr>
              <a:t>Credit Card Statement (not older than 3 months)</a:t>
            </a:r>
            <a:endParaRPr lang="en-IN" smtClean="0">
              <a:latin typeface="Arial" pitchFamily="34" charset="0"/>
            </a:endParaRPr>
          </a:p>
          <a:p>
            <a:r>
              <a:rPr lang="en-US" smtClean="0">
                <a:latin typeface="Arial" pitchFamily="34" charset="0"/>
              </a:rPr>
              <a:t>Insurance Policy</a:t>
            </a:r>
            <a:endParaRPr lang="en-IN" smtClean="0">
              <a:latin typeface="Arial" pitchFamily="34" charset="0"/>
            </a:endParaRPr>
          </a:p>
          <a:p>
            <a:r>
              <a:rPr lang="en-US" smtClean="0">
                <a:latin typeface="Arial" pitchFamily="34" charset="0"/>
              </a:rPr>
              <a:t>Signed Letter having Photo from Bank on letterhead</a:t>
            </a:r>
            <a:endParaRPr lang="en-IN" smtClean="0">
              <a:latin typeface="Arial" pitchFamily="34" charset="0"/>
            </a:endParaRPr>
          </a:p>
          <a:p>
            <a:r>
              <a:rPr lang="en-US" smtClean="0">
                <a:latin typeface="Arial" pitchFamily="34" charset="0"/>
              </a:rPr>
              <a:t>Signed Letter having Photo issued by registered Company on letterhead</a:t>
            </a:r>
            <a:endParaRPr lang="en-IN" smtClean="0">
              <a:latin typeface="Arial" pitchFamily="34" charset="0"/>
            </a:endParaRPr>
          </a:p>
          <a:p>
            <a:r>
              <a:rPr lang="en-US" smtClean="0">
                <a:latin typeface="Arial" pitchFamily="34" charset="0"/>
              </a:rPr>
              <a:t>Signed Letter having Photo issued by Recognized Educational Instruction on letterhead</a:t>
            </a:r>
            <a:endParaRPr lang="en-IN" smtClean="0">
              <a:latin typeface="Arial" pitchFamily="34" charset="0"/>
            </a:endParaRPr>
          </a:p>
          <a:p>
            <a:r>
              <a:rPr lang="en-US" smtClean="0">
                <a:latin typeface="Arial" pitchFamily="34" charset="0"/>
              </a:rPr>
              <a:t>NREGS Job Card</a:t>
            </a:r>
            <a:endParaRPr lang="en-IN" smtClean="0">
              <a:latin typeface="Arial" pitchFamily="34" charset="0"/>
            </a:endParaRPr>
          </a:p>
          <a:p>
            <a:r>
              <a:rPr lang="en-US" smtClean="0">
                <a:latin typeface="Arial" pitchFamily="34" charset="0"/>
              </a:rPr>
              <a:t>Arms License</a:t>
            </a:r>
            <a:endParaRPr lang="en-IN" smtClean="0">
              <a:latin typeface="Arial" pitchFamily="34" charset="0"/>
            </a:endParaRPr>
          </a:p>
          <a:p>
            <a:r>
              <a:rPr lang="en-US" smtClean="0">
                <a:latin typeface="Arial" pitchFamily="34" charset="0"/>
              </a:rPr>
              <a:t>Pensioner Card</a:t>
            </a:r>
            <a:endParaRPr lang="en-IN" smtClean="0">
              <a:latin typeface="Arial" pitchFamily="34" charset="0"/>
            </a:endParaRPr>
          </a:p>
          <a:p>
            <a:r>
              <a:rPr lang="en-US" smtClean="0">
                <a:latin typeface="Arial" pitchFamily="34" charset="0"/>
              </a:rPr>
              <a:t>Freedom Fighter Card</a:t>
            </a:r>
            <a:endParaRPr lang="en-IN" smtClean="0">
              <a:latin typeface="Arial" pitchFamily="34" charset="0"/>
            </a:endParaRPr>
          </a:p>
          <a:p>
            <a:r>
              <a:rPr lang="en-US" smtClean="0">
                <a:latin typeface="Arial" pitchFamily="34" charset="0"/>
              </a:rPr>
              <a:t>Kissan Passbook</a:t>
            </a:r>
            <a:endParaRPr lang="en-IN" smtClean="0">
              <a:latin typeface="Arial" pitchFamily="34" charset="0"/>
            </a:endParaRPr>
          </a:p>
          <a:p>
            <a:r>
              <a:rPr lang="en-US" smtClean="0">
                <a:latin typeface="Arial" pitchFamily="34" charset="0"/>
              </a:rPr>
              <a:t>CGHS / ECHS Card</a:t>
            </a:r>
            <a:endParaRPr lang="en-IN" smtClean="0">
              <a:latin typeface="Arial" pitchFamily="34" charset="0"/>
            </a:endParaRPr>
          </a:p>
          <a:p>
            <a:r>
              <a:rPr lang="en-US" smtClean="0">
                <a:latin typeface="Arial" pitchFamily="34" charset="0"/>
              </a:rPr>
              <a:t>Certificate of Address having photo issued by Member of Parliament (MP) or Member of the Legislative Assembly (MLA) or Group A Gazetted  Officer on letterhead</a:t>
            </a:r>
            <a:endParaRPr lang="en-IN" smtClean="0">
              <a:latin typeface="Arial" pitchFamily="34" charset="0"/>
            </a:endParaRPr>
          </a:p>
          <a:p>
            <a:r>
              <a:rPr lang="en-US" smtClean="0">
                <a:latin typeface="Arial" pitchFamily="34" charset="0"/>
              </a:rPr>
              <a:t>Certificate of Address issued by Village Panchayat head or its equivalent authority (for rural areas)</a:t>
            </a:r>
            <a:endParaRPr lang="en-IN" smtClean="0">
              <a:latin typeface="Arial" pitchFamily="34" charset="0"/>
            </a:endParaRPr>
          </a:p>
          <a:p>
            <a:r>
              <a:rPr lang="en-US" smtClean="0">
                <a:latin typeface="Arial" pitchFamily="34" charset="0"/>
              </a:rPr>
              <a:t>Income Tax Assessment Order</a:t>
            </a:r>
            <a:endParaRPr lang="en-IN" smtClean="0">
              <a:latin typeface="Arial" pitchFamily="34" charset="0"/>
            </a:endParaRPr>
          </a:p>
          <a:p>
            <a:r>
              <a:rPr lang="en-US" smtClean="0">
                <a:latin typeface="Arial" pitchFamily="34" charset="0"/>
              </a:rPr>
              <a:t>Vehicle Registration Certificate</a:t>
            </a:r>
            <a:endParaRPr lang="en-IN" smtClean="0">
              <a:latin typeface="Arial" pitchFamily="34" charset="0"/>
            </a:endParaRPr>
          </a:p>
          <a:p>
            <a:r>
              <a:rPr lang="en-US" smtClean="0">
                <a:latin typeface="Arial" pitchFamily="34" charset="0"/>
              </a:rPr>
              <a:t>Registered Sale / Lease / Rent Agreement</a:t>
            </a:r>
            <a:endParaRPr lang="en-IN" smtClean="0">
              <a:latin typeface="Arial" pitchFamily="34" charset="0"/>
            </a:endParaRPr>
          </a:p>
          <a:p>
            <a:r>
              <a:rPr lang="en-US" smtClean="0">
                <a:latin typeface="Arial" pitchFamily="34" charset="0"/>
              </a:rPr>
              <a:t>Address Card having Photo issued by Department of Posts</a:t>
            </a:r>
            <a:endParaRPr lang="en-IN" smtClean="0">
              <a:latin typeface="Arial" pitchFamily="34" charset="0"/>
            </a:endParaRPr>
          </a:p>
          <a:p>
            <a:r>
              <a:rPr lang="en-US" smtClean="0">
                <a:latin typeface="Arial" pitchFamily="34" charset="0"/>
              </a:rPr>
              <a:t>Caste and Domicile Certificate having Photo issued by State Govt.</a:t>
            </a:r>
            <a:endParaRPr lang="en-IN" smtClean="0">
              <a:latin typeface="Arial" pitchFamily="34" charset="0"/>
            </a:endParaRPr>
          </a:p>
          <a:p>
            <a:r>
              <a:rPr lang="en-US" smtClean="0">
                <a:latin typeface="Arial" pitchFamily="34" charset="0"/>
              </a:rPr>
              <a:t> </a:t>
            </a:r>
            <a:endParaRPr lang="en-IN" smtClean="0">
              <a:latin typeface="Arial" pitchFamily="34" charset="0"/>
            </a:endParaRPr>
          </a:p>
          <a:p>
            <a:r>
              <a:rPr lang="en-US" smtClean="0">
                <a:latin typeface="Arial" pitchFamily="34" charset="0"/>
              </a:rPr>
              <a:t>Following are the supporting documents for proof of</a:t>
            </a:r>
            <a:r>
              <a:rPr lang="en-US" b="1" smtClean="0">
                <a:latin typeface="Arial" pitchFamily="34" charset="0"/>
              </a:rPr>
              <a:t> DoB</a:t>
            </a:r>
            <a:r>
              <a:rPr lang="en-US" smtClean="0">
                <a:latin typeface="Arial" pitchFamily="34" charset="0"/>
              </a:rPr>
              <a:t> of the resident:</a:t>
            </a:r>
            <a:endParaRPr lang="en-IN" smtClean="0">
              <a:latin typeface="Arial" pitchFamily="34" charset="0"/>
            </a:endParaRPr>
          </a:p>
          <a:p>
            <a:r>
              <a:rPr lang="en-US" smtClean="0">
                <a:latin typeface="Arial" pitchFamily="34" charset="0"/>
              </a:rPr>
              <a:t> </a:t>
            </a:r>
            <a:endParaRPr lang="en-IN" smtClean="0">
              <a:latin typeface="Arial" pitchFamily="34" charset="0"/>
            </a:endParaRPr>
          </a:p>
          <a:p>
            <a:r>
              <a:rPr lang="en-US" smtClean="0">
                <a:latin typeface="Arial" pitchFamily="34" charset="0"/>
              </a:rPr>
              <a:t>Birth Certificate</a:t>
            </a:r>
            <a:endParaRPr lang="en-IN" smtClean="0">
              <a:latin typeface="Arial" pitchFamily="34" charset="0"/>
            </a:endParaRPr>
          </a:p>
          <a:p>
            <a:r>
              <a:rPr lang="en-US" smtClean="0">
                <a:latin typeface="Arial" pitchFamily="34" charset="0"/>
              </a:rPr>
              <a:t>Secondary School Leaving Certificate (SSLC) Book/Certificate</a:t>
            </a:r>
            <a:endParaRPr lang="en-IN" smtClean="0">
              <a:latin typeface="Arial" pitchFamily="34" charset="0"/>
            </a:endParaRPr>
          </a:p>
          <a:p>
            <a:r>
              <a:rPr lang="en-US" smtClean="0">
                <a:latin typeface="Arial" pitchFamily="34" charset="0"/>
              </a:rPr>
              <a:t>Passport</a:t>
            </a:r>
            <a:endParaRPr lang="en-IN" smtClean="0">
              <a:latin typeface="Arial" pitchFamily="34" charset="0"/>
            </a:endParaRPr>
          </a:p>
          <a:p>
            <a:r>
              <a:rPr lang="en-US" smtClean="0">
                <a:latin typeface="Arial" pitchFamily="34" charset="0"/>
              </a:rPr>
              <a:t>Certificate of Date of Birth issued by Group A Gazetted Officer on letterhead</a:t>
            </a:r>
            <a:endParaRPr lang="en-IN" smtClean="0">
              <a:latin typeface="Arial" pitchFamily="34" charset="0"/>
            </a:endParaRPr>
          </a:p>
          <a:p>
            <a:r>
              <a:rPr lang="en-US" smtClean="0">
                <a:latin typeface="Arial" pitchFamily="34" charset="0"/>
              </a:rPr>
              <a:t> </a:t>
            </a:r>
            <a:endParaRPr lang="en-IN" smtClean="0">
              <a:latin typeface="Arial" pitchFamily="34" charset="0"/>
            </a:endParaRPr>
          </a:p>
          <a:p>
            <a:r>
              <a:rPr lang="en-US" smtClean="0">
                <a:latin typeface="Arial" pitchFamily="34" charset="0"/>
              </a:rPr>
              <a:t>Following are the supporting documents for </a:t>
            </a:r>
            <a:r>
              <a:rPr lang="en-US" b="1" smtClean="0">
                <a:latin typeface="Arial" pitchFamily="34" charset="0"/>
              </a:rPr>
              <a:t>Proof of Relationship (PoR)</a:t>
            </a:r>
            <a:r>
              <a:rPr lang="en-US" smtClean="0">
                <a:latin typeface="Arial" pitchFamily="34" charset="0"/>
              </a:rPr>
              <a:t> [required in case of Head of the Family (HoF) based verification]:</a:t>
            </a:r>
            <a:endParaRPr lang="en-IN" smtClean="0">
              <a:latin typeface="Arial" pitchFamily="34" charset="0"/>
            </a:endParaRPr>
          </a:p>
          <a:p>
            <a:r>
              <a:rPr lang="en-US" smtClean="0">
                <a:latin typeface="Arial" pitchFamily="34" charset="0"/>
              </a:rPr>
              <a:t> </a:t>
            </a:r>
            <a:endParaRPr lang="en-IN" smtClean="0">
              <a:latin typeface="Arial" pitchFamily="34" charset="0"/>
            </a:endParaRPr>
          </a:p>
          <a:p>
            <a:r>
              <a:rPr lang="en-US" smtClean="0">
                <a:latin typeface="Arial" pitchFamily="34" charset="0"/>
              </a:rPr>
              <a:t>PDS Card </a:t>
            </a:r>
            <a:endParaRPr lang="en-IN" smtClean="0">
              <a:latin typeface="Arial" pitchFamily="34" charset="0"/>
            </a:endParaRPr>
          </a:p>
          <a:p>
            <a:r>
              <a:rPr lang="en-US" smtClean="0">
                <a:latin typeface="Arial" pitchFamily="34" charset="0"/>
              </a:rPr>
              <a:t>MNREGA Job Card </a:t>
            </a:r>
            <a:endParaRPr lang="en-IN" smtClean="0">
              <a:latin typeface="Arial" pitchFamily="34" charset="0"/>
            </a:endParaRPr>
          </a:p>
          <a:p>
            <a:r>
              <a:rPr lang="en-US" smtClean="0">
                <a:latin typeface="Arial" pitchFamily="34" charset="0"/>
              </a:rPr>
              <a:t>CGHS/State Government/ECHS/ESIC Medical card  </a:t>
            </a:r>
            <a:endParaRPr lang="en-IN" smtClean="0">
              <a:latin typeface="Arial" pitchFamily="34" charset="0"/>
            </a:endParaRPr>
          </a:p>
          <a:p>
            <a:r>
              <a:rPr lang="en-US" smtClean="0">
                <a:latin typeface="Arial" pitchFamily="34" charset="0"/>
              </a:rPr>
              <a:t>Pension Card  </a:t>
            </a:r>
            <a:endParaRPr lang="en-IN" smtClean="0">
              <a:latin typeface="Arial" pitchFamily="34" charset="0"/>
            </a:endParaRPr>
          </a:p>
          <a:p>
            <a:r>
              <a:rPr lang="en-US" smtClean="0">
                <a:latin typeface="Arial" pitchFamily="34" charset="0"/>
              </a:rPr>
              <a:t>Army Canteen Card  </a:t>
            </a:r>
            <a:endParaRPr lang="en-IN" smtClean="0">
              <a:latin typeface="Arial" pitchFamily="34" charset="0"/>
            </a:endParaRPr>
          </a:p>
          <a:p>
            <a:r>
              <a:rPr lang="en-US" smtClean="0">
                <a:latin typeface="Arial" pitchFamily="34" charset="0"/>
              </a:rPr>
              <a:t>Passport  </a:t>
            </a:r>
            <a:endParaRPr lang="en-IN" smtClean="0">
              <a:latin typeface="Arial" pitchFamily="34" charset="0"/>
            </a:endParaRPr>
          </a:p>
          <a:p>
            <a:r>
              <a:rPr lang="en-US" smtClean="0">
                <a:latin typeface="Arial" pitchFamily="34" charset="0"/>
              </a:rPr>
              <a:t>Birth Certificate issued by Registrar of Birth, Municipal Corporation and other notified local govt. bodies like Taluk, Tehsil etc. </a:t>
            </a:r>
            <a:endParaRPr lang="en-IN" smtClean="0">
              <a:latin typeface="Arial" pitchFamily="34" charset="0"/>
            </a:endParaRPr>
          </a:p>
          <a:p>
            <a:r>
              <a:rPr lang="en-US" smtClean="0">
                <a:latin typeface="Arial" pitchFamily="34" charset="0"/>
              </a:rPr>
              <a:t>Any other Central/State government issued family entitlement document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A321007-9C40-4B7C-8197-CBA25DEB8410}" type="slidenum">
              <a:rPr lang="en-US" smtClean="0">
                <a:latin typeface="Arial" pitchFamily="34" charset="0"/>
              </a:rPr>
              <a:pPr/>
              <a:t>26</a:t>
            </a:fld>
            <a:endParaRPr lang="en-US" smtClean="0">
              <a:latin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 out the text from the slide&gt;</a:t>
            </a:r>
          </a:p>
          <a:p>
            <a:pPr eaLnBrk="1" hangingPunct="1"/>
            <a:r>
              <a:rPr lang="en-US" smtClean="0">
                <a:latin typeface="Arial" pitchFamily="34" charset="0"/>
              </a:rPr>
              <a:t>PoI – Proof of Identity</a:t>
            </a:r>
          </a:p>
          <a:p>
            <a:pPr eaLnBrk="1" hangingPunct="1"/>
            <a:r>
              <a:rPr lang="en-US" smtClean="0">
                <a:latin typeface="Arial" pitchFamily="34" charset="0"/>
              </a:rPr>
              <a:t>PoA – Proof of Address</a:t>
            </a:r>
          </a:p>
          <a:p>
            <a:pPr eaLnBrk="1" hangingPunct="1"/>
            <a:r>
              <a:rPr lang="en-US" smtClean="0">
                <a:latin typeface="Arial" pitchFamily="34" charset="0"/>
              </a:rPr>
              <a:t>DoB – Date of Birth</a:t>
            </a:r>
          </a:p>
          <a:p>
            <a:pPr eaLnBrk="1" hangingPunct="1"/>
            <a:r>
              <a:rPr lang="en-US" smtClean="0">
                <a:latin typeface="Arial" pitchFamily="34" charset="0"/>
              </a:rPr>
              <a:t>PoR – Proof of Relationship </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38DEF4CE-4932-4D0B-9513-E70D68341517}" type="slidenum">
              <a:rPr lang="en-US" smtClean="0">
                <a:latin typeface="Arial" pitchFamily="34" charset="0"/>
              </a:rPr>
              <a:pPr/>
              <a:t>27</a:t>
            </a:fld>
            <a:endParaRPr lang="en-US" smtClean="0">
              <a:latin typeface="Arial" pitchFamily="34" charset="0"/>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BBF8560-2AEB-491A-B272-2BC7D49A0D13}" type="slidenum">
              <a:rPr lang="en-US" smtClean="0">
                <a:latin typeface="Arial" pitchFamily="34" charset="0"/>
              </a:rPr>
              <a:pPr/>
              <a:t>28</a:t>
            </a:fld>
            <a:endParaRPr lang="en-US" smtClean="0">
              <a:latin typeface="Arial" pitchFamily="34"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73363DA-C443-4F6A-8511-E9D048CBB3F8}" type="slidenum">
              <a:rPr lang="en-US" smtClean="0">
                <a:latin typeface="Arial" pitchFamily="34" charset="0"/>
              </a:rPr>
              <a:pPr/>
              <a:t>29</a:t>
            </a:fld>
            <a:endParaRPr lang="en-US" smtClean="0">
              <a:latin typeface="Arial" pitchFamily="34" charset="0"/>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5E7A732-E732-41CB-B34F-DE78D7B4698D}" type="slidenum">
              <a:rPr lang="en-US" smtClean="0">
                <a:latin typeface="Arial" pitchFamily="34" charset="0"/>
              </a:rPr>
              <a:pPr/>
              <a:t>30</a:t>
            </a:fld>
            <a:endParaRPr lang="en-US" smtClean="0">
              <a:latin typeface="Arial" pitchFamily="34"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2088D5A-2F0C-4773-9F4A-B9823A4DC847}" type="slidenum">
              <a:rPr lang="en-US" smtClean="0">
                <a:latin typeface="Arial" pitchFamily="34" charset="0"/>
              </a:rPr>
              <a:pPr/>
              <a:t>4</a:t>
            </a:fld>
            <a:endParaRPr lang="en-US" smtClean="0">
              <a:latin typeface="Arial" pitchFamily="34"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latin typeface="Arial" pitchFamily="34" charset="0"/>
              </a:rPr>
              <a:t>Trainer to ask:</a:t>
            </a:r>
          </a:p>
          <a:p>
            <a:pPr eaLnBrk="1" hangingPunct="1"/>
            <a:r>
              <a:rPr lang="en-US" smtClean="0">
                <a:latin typeface="Arial" pitchFamily="34" charset="0"/>
              </a:rPr>
              <a:t>What do you think the term “enrolment” means in the context of UIDAI?</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4399120-C9A3-49CA-8A74-E7207AE6E919}" type="slidenum">
              <a:rPr lang="en-US" smtClean="0">
                <a:latin typeface="Arial" pitchFamily="34" charset="0"/>
              </a:rPr>
              <a:pPr/>
              <a:t>31</a:t>
            </a:fld>
            <a:endParaRPr lang="en-US" smtClean="0">
              <a:latin typeface="Arial" pitchFamily="34" charset="0"/>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F0BD7F65-760F-4B0C-89D1-F9F0CA778CAA}" type="slidenum">
              <a:rPr lang="en-US" smtClean="0">
                <a:latin typeface="Arial" pitchFamily="34" charset="0"/>
              </a:rPr>
              <a:pPr/>
              <a:t>32</a:t>
            </a:fld>
            <a:endParaRPr lang="en-US" smtClean="0">
              <a:latin typeface="Arial" pitchFamily="34" charset="0"/>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753517A0-AFCA-4CE5-BB51-DE09748458CB}" type="slidenum">
              <a:rPr lang="en-US" smtClean="0">
                <a:latin typeface="Arial" pitchFamily="34" charset="0"/>
              </a:rPr>
              <a:pPr/>
              <a:t>33</a:t>
            </a:fld>
            <a:endParaRPr lang="en-US" smtClean="0">
              <a:latin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What is the implication of those Red star marks?</a:t>
            </a:r>
          </a:p>
          <a:p>
            <a:pPr eaLnBrk="1" hangingPunct="1"/>
            <a:r>
              <a:rPr lang="en-US" smtClean="0">
                <a:latin typeface="Arial" pitchFamily="34" charset="0"/>
              </a:rPr>
              <a:t>Can you see the fields on the Right Hand Side of the screen? They are in Hindi. What are these? How are they filled?</a:t>
            </a:r>
          </a:p>
          <a:p>
            <a:pPr eaLnBrk="1" hangingPunct="1"/>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9D118E0-0440-4E27-8208-D5B841A8F033}" type="slidenum">
              <a:rPr lang="en-US" smtClean="0">
                <a:latin typeface="Arial" pitchFamily="34" charset="0"/>
              </a:rPr>
              <a:pPr/>
              <a:t>34</a:t>
            </a:fld>
            <a:endParaRPr lang="en-US" smtClean="0">
              <a:latin typeface="Arial" pitchFamily="34" charset="0"/>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D1C6F2E-EE4C-4D18-B514-9D485BF546A4}" type="slidenum">
              <a:rPr lang="en-US" smtClean="0">
                <a:latin typeface="Arial" pitchFamily="34" charset="0"/>
              </a:rPr>
              <a:pPr/>
              <a:t>35</a:t>
            </a:fld>
            <a:endParaRPr lang="en-US" smtClean="0">
              <a:latin typeface="Arial" pitchFamily="34" charset="0"/>
            </a:endParaRPr>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a:p>
            <a:pPr eaLnBrk="1" hangingPunct="1"/>
            <a:r>
              <a:rPr lang="en-US" smtClean="0">
                <a:latin typeface="Arial" pitchFamily="34" charset="0"/>
              </a:rPr>
              <a:t>&lt;When you are reading the second point, tell them that you will discuss about the “financial inclusion” in the next slide.&gt;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3EBA07E5-4E75-4706-AC37-8BAE90B69ACE}" type="slidenum">
              <a:rPr lang="en-US" smtClean="0">
                <a:latin typeface="Arial" pitchFamily="34" charset="0"/>
              </a:rPr>
              <a:pPr/>
              <a:t>36</a:t>
            </a:fld>
            <a:endParaRPr lang="en-US" smtClean="0">
              <a:latin typeface="Arial" pitchFamily="34" charset="0"/>
            </a:endParaRPr>
          </a:p>
        </p:txBody>
      </p:sp>
      <p:sp>
        <p:nvSpPr>
          <p:cNvPr id="123907"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ln/>
        </p:spPr>
        <p:txBody>
          <a:bodyPr/>
          <a:lstStyle/>
          <a:p>
            <a:pPr eaLnBrk="1" hangingPunct="1">
              <a:defRPr/>
            </a:pPr>
            <a:r>
              <a:rPr lang="en-US" dirty="0" smtClean="0"/>
              <a:t>Trainer to say:</a:t>
            </a:r>
          </a:p>
          <a:p>
            <a:pPr eaLnBrk="1" hangingPunct="1">
              <a:defRPr/>
            </a:pPr>
            <a:r>
              <a:rPr lang="en-US" dirty="0" smtClean="0"/>
              <a:t>&lt;Readout the text from the slide&gt;</a:t>
            </a:r>
          </a:p>
          <a:p>
            <a:pPr eaLnBrk="1" hangingPunct="1">
              <a:defRPr/>
            </a:pPr>
            <a:r>
              <a:rPr lang="en-US" dirty="0" smtClean="0"/>
              <a:t>These are some general discussion about the biometric capturing process. </a:t>
            </a:r>
            <a:r>
              <a:rPr lang="en-US" b="1" dirty="0" smtClean="0"/>
              <a:t>THE ENTIRE PROCESS WILL BE COVERED THOROUGHLY IN MODULE 5 – “Working with Biometric Devices”.</a:t>
            </a:r>
          </a:p>
          <a:p>
            <a:pPr marL="228600" indent="-228600" eaLnBrk="1" hangingPunct="1">
              <a:buFont typeface="Arial" pitchFamily="34" charset="0"/>
              <a:buChar char="•"/>
              <a:defRPr/>
            </a:pPr>
            <a:r>
              <a:rPr lang="en-US" dirty="0" smtClean="0"/>
              <a:t>Picture of face is compulsory for all, including infants</a:t>
            </a:r>
          </a:p>
          <a:p>
            <a:pPr marL="228600" indent="-228600" eaLnBrk="1" hangingPunct="1">
              <a:buFont typeface="Arial" pitchFamily="34" charset="0"/>
              <a:buChar char="•"/>
              <a:defRPr/>
            </a:pPr>
            <a:r>
              <a:rPr lang="en-US" dirty="0" smtClean="0"/>
              <a:t>If the resident has a biometric exception (any finger missing, any eye missing) an extra photo of the handicapped feature is captured and stored in the Aadhaar enrolment client. In such cases the Enrolment Agency Supervisor signs off the exception with his or her fingerprint</a:t>
            </a:r>
            <a:endParaRPr lang="en-IN" dirty="0" smtClean="0"/>
          </a:p>
          <a:p>
            <a:pPr eaLnBrk="1" hangingPunct="1">
              <a:defRPr/>
            </a:pPr>
            <a:endParaRPr lang="en-IN" dirty="0" smtClean="0"/>
          </a:p>
          <a:p>
            <a:pPr eaLnBrk="1" hangingPunct="1">
              <a:defRPr/>
            </a:pP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FB42289-EA49-489B-8028-05E9491356E7}" type="slidenum">
              <a:rPr lang="en-US" smtClean="0">
                <a:latin typeface="Arial" pitchFamily="34" charset="0"/>
              </a:rPr>
              <a:pPr/>
              <a:t>37</a:t>
            </a:fld>
            <a:endParaRPr lang="en-US" smtClean="0">
              <a:latin typeface="Arial" pitchFamily="34" charset="0"/>
            </a:endParaRPr>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94DCC1F-22C5-4094-9C06-4EFB8DE4AFFB}" type="slidenum">
              <a:rPr lang="en-US" smtClean="0">
                <a:latin typeface="Arial" pitchFamily="34" charset="0"/>
              </a:rPr>
              <a:pPr/>
              <a:t>38</a:t>
            </a:fld>
            <a:endParaRPr lang="en-US" smtClean="0">
              <a:latin typeface="Arial" pitchFamily="34" charset="0"/>
            </a:endParaRPr>
          </a:p>
        </p:txBody>
      </p:sp>
      <p:sp>
        <p:nvSpPr>
          <p:cNvPr id="125955"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ln/>
        </p:spPr>
        <p:txBody>
          <a:bodyPr/>
          <a:lstStyle/>
          <a:p>
            <a:pPr eaLnBrk="1" hangingPunct="1">
              <a:defRPr/>
            </a:pPr>
            <a:r>
              <a:rPr lang="en-US" dirty="0" smtClean="0"/>
              <a:t>Trainer to say:</a:t>
            </a:r>
          </a:p>
          <a:p>
            <a:pPr eaLnBrk="1" hangingPunct="1">
              <a:defRPr/>
            </a:pPr>
            <a:r>
              <a:rPr lang="en-US" dirty="0" smtClean="0"/>
              <a:t>&lt;Readout the text from the slide&gt;</a:t>
            </a:r>
          </a:p>
          <a:p>
            <a:pPr marL="228600" indent="-228600" eaLnBrk="1" hangingPunct="1">
              <a:buFont typeface="Arial" pitchFamily="34" charset="0"/>
              <a:buChar char="•"/>
              <a:defRPr/>
            </a:pPr>
            <a:r>
              <a:rPr lang="en-US" dirty="0" smtClean="0"/>
              <a:t>Iris and fingerprint scans are compulsory for residents above 5 years of age </a:t>
            </a:r>
            <a:endParaRPr lang="en-IN" dirty="0" smtClean="0"/>
          </a:p>
          <a:p>
            <a:pPr marL="228600" indent="-228600">
              <a:buFont typeface="Arial" pitchFamily="34" charset="0"/>
              <a:buChar char="•"/>
              <a:defRPr/>
            </a:pPr>
            <a:r>
              <a:rPr lang="en-US" dirty="0" smtClean="0"/>
              <a:t>UIDAI will monitor the performance of Enrolment Operators and check the number of times an Enrolment Operator has sent “force-capture” biometric data or substandard biometric data to CIDR</a:t>
            </a:r>
            <a:endParaRPr lang="en-IN" dirty="0" smtClean="0"/>
          </a:p>
          <a:p>
            <a:pPr marL="228600" indent="-228600">
              <a:buFont typeface="Arial" pitchFamily="34" charset="0"/>
              <a:buChar char="•"/>
              <a:defRPr/>
            </a:pPr>
            <a:r>
              <a:rPr lang="en-US" dirty="0" smtClean="0"/>
              <a:t>During this entire procedure the Operator will ensure that the resident does not feel any kind of discomfort</a:t>
            </a:r>
            <a:endParaRPr lang="en-IN" dirty="0" smtClean="0"/>
          </a:p>
          <a:p>
            <a:pPr eaLnBrk="1" hangingPunct="1">
              <a:defRPr/>
            </a:pP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90FF0C49-1158-4935-9EBA-364237D35D3B}" type="slidenum">
              <a:rPr lang="en-US" smtClean="0">
                <a:latin typeface="Arial" pitchFamily="34" charset="0"/>
              </a:rPr>
              <a:pPr/>
              <a:t>39</a:t>
            </a:fld>
            <a:endParaRPr lang="en-US" smtClean="0">
              <a:latin typeface="Arial" pitchFamily="34" charset="0"/>
            </a:endParaRPr>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a:p>
            <a:pPr eaLnBrk="1" hangingPunct="1"/>
            <a:r>
              <a:rPr lang="en-IN" smtClean="0">
                <a:latin typeface="Arial" pitchFamily="34" charset="0"/>
              </a:rPr>
              <a:t>Operator corrects the errors pointed out and again shows the data to the resident.</a:t>
            </a:r>
          </a:p>
          <a:p>
            <a:pPr eaLnBrk="1" hangingPunct="1"/>
            <a:r>
              <a:rPr lang="en-US" smtClean="0">
                <a:latin typeface="Arial" pitchFamily="34" charset="0"/>
              </a:rPr>
              <a:t>Operator should proceed only after the resident agrees that the entered data is correct.</a:t>
            </a:r>
            <a:endParaRPr lang="en-IN"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A3CA6989-12E5-4C18-A10D-35CB6BC59162}" type="slidenum">
              <a:rPr lang="en-US" smtClean="0">
                <a:latin typeface="Arial" pitchFamily="34" charset="0"/>
              </a:rPr>
              <a:pPr/>
              <a:t>40</a:t>
            </a:fld>
            <a:endParaRPr lang="en-US" smtClean="0">
              <a:latin typeface="Arial" pitchFamily="34" charset="0"/>
            </a:endParaRPr>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435E80BD-B595-4046-A197-C34C8991A508}" type="slidenum">
              <a:rPr lang="en-US" smtClean="0">
                <a:latin typeface="Arial" pitchFamily="34" charset="0"/>
              </a:rPr>
              <a:pPr/>
              <a:t>5</a:t>
            </a:fld>
            <a:endParaRPr lang="en-US" smtClean="0">
              <a:latin typeface="Arial" pitchFamily="34"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 </a:t>
            </a:r>
          </a:p>
          <a:p>
            <a:pPr eaLnBrk="1" hangingPunct="1"/>
            <a:endParaRPr lang="en-US" smtClean="0">
              <a:latin typeface="Arial" pitchFamily="34" charset="0"/>
            </a:endParaRPr>
          </a:p>
          <a:p>
            <a:pPr eaLnBrk="1" hangingPunct="1"/>
            <a:r>
              <a:rPr lang="en-US" smtClean="0">
                <a:latin typeface="Arial" pitchFamily="34" charset="0"/>
              </a:rPr>
              <a:t>The UIDAI will partner with a variety of organizations to enroll residents for Aadhaar and verify their identity.</a:t>
            </a:r>
          </a:p>
          <a:p>
            <a:pPr eaLnBrk="1" hangingPunct="1"/>
            <a:r>
              <a:rPr lang="en-US" smtClean="0">
                <a:latin typeface="Arial" pitchFamily="34" charset="0"/>
              </a:rPr>
              <a:t>Who are these entities? Let us see</a:t>
            </a:r>
          </a:p>
          <a:p>
            <a:pPr eaLnBrk="1" hangingPunct="1"/>
            <a:endParaRPr lang="en-US" smtClean="0">
              <a:latin typeface="Arial" pitchFamily="34" charset="0"/>
            </a:endParaRPr>
          </a:p>
          <a:p>
            <a:pPr eaLnBrk="1" hangingPunct="1"/>
            <a:r>
              <a:rPr lang="en-US" smtClean="0">
                <a:latin typeface="Arial" pitchFamily="34" charset="0"/>
              </a:rPr>
              <a:t>Registrar. </a:t>
            </a:r>
          </a:p>
          <a:p>
            <a:pPr eaLnBrk="1" hangingPunct="1"/>
            <a:r>
              <a:rPr lang="en-US" smtClean="0">
                <a:latin typeface="Arial" pitchFamily="34" charset="0"/>
              </a:rPr>
              <a:t>Under the Registrar you have the Enrolment Agency.</a:t>
            </a:r>
          </a:p>
          <a:p>
            <a:pPr eaLnBrk="1" hangingPunct="1"/>
            <a:r>
              <a:rPr lang="en-US" smtClean="0">
                <a:latin typeface="Arial" pitchFamily="34" charset="0"/>
              </a:rPr>
              <a:t>Under the Enrolment Agency, you have the Enrolment Centres.</a:t>
            </a:r>
          </a:p>
          <a:p>
            <a:pPr eaLnBrk="1" hangingPunct="1"/>
            <a:r>
              <a:rPr lang="en-US" smtClean="0">
                <a:latin typeface="Arial" pitchFamily="34" charset="0"/>
              </a:rPr>
              <a:t>Finally, there are the Enrolment stations.</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80D7575-0E4E-4365-9AA4-5E5165E47ECA}" type="slidenum">
              <a:rPr lang="en-US" smtClean="0">
                <a:latin typeface="Arial" pitchFamily="34" charset="0"/>
              </a:rPr>
              <a:pPr/>
              <a:t>41</a:t>
            </a:fld>
            <a:endParaRPr lang="en-US" smtClean="0">
              <a:latin typeface="Arial" pitchFamily="34" charset="0"/>
            </a:endParaRPr>
          </a:p>
        </p:txBody>
      </p:sp>
      <p:sp>
        <p:nvSpPr>
          <p:cNvPr id="1290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ln/>
        </p:spPr>
        <p:txBody>
          <a:bodyPr/>
          <a:lstStyle/>
          <a:p>
            <a:pPr eaLnBrk="1" hangingPunct="1">
              <a:defRPr/>
            </a:pPr>
            <a:r>
              <a:rPr lang="en-US" dirty="0" smtClean="0"/>
              <a:t>Trainer to say:</a:t>
            </a:r>
          </a:p>
          <a:p>
            <a:pPr eaLnBrk="1" hangingPunct="1">
              <a:defRPr/>
            </a:pPr>
            <a:endParaRPr lang="en-US" dirty="0" smtClean="0"/>
          </a:p>
          <a:p>
            <a:pPr>
              <a:defRPr/>
            </a:pPr>
            <a:r>
              <a:rPr lang="en-US" b="1" dirty="0" smtClean="0"/>
              <a:t>Head Of The Family (HoF)</a:t>
            </a:r>
            <a:r>
              <a:rPr lang="en-US" dirty="0" smtClean="0"/>
              <a:t>:  </a:t>
            </a:r>
            <a:endParaRPr lang="en-IN" dirty="0" smtClean="0"/>
          </a:p>
          <a:p>
            <a:pPr marL="228600" indent="-228600">
              <a:buFont typeface="Arial" pitchFamily="34" charset="0"/>
              <a:buChar char="•"/>
              <a:defRPr/>
            </a:pPr>
            <a:r>
              <a:rPr lang="en-US" dirty="0" smtClean="0"/>
              <a:t>Select “Head of the Family” option if the resident does not have documents and needs to be ‘</a:t>
            </a:r>
            <a:r>
              <a:rPr lang="en-US" b="1" dirty="0" smtClean="0"/>
              <a:t>introduced</a:t>
            </a:r>
            <a:r>
              <a:rPr lang="en-US" dirty="0" smtClean="0"/>
              <a:t>’ by the head of the family. </a:t>
            </a:r>
            <a:endParaRPr lang="en-IN" dirty="0" smtClean="0"/>
          </a:p>
          <a:p>
            <a:pPr marL="228600" indent="-228600">
              <a:buFont typeface="Arial" pitchFamily="34" charset="0"/>
              <a:buChar char="•"/>
              <a:defRPr/>
            </a:pPr>
            <a:r>
              <a:rPr lang="en-US" dirty="0" smtClean="0"/>
              <a:t>Head of the Family acts as the Introducer. In case the ‘Head of the Family’ based verification, her / his name must be present on the ‘MNREGA Job Card’ or ‘PDS Card’ etc. as the head of the family. </a:t>
            </a:r>
            <a:endParaRPr lang="en-IN" dirty="0" smtClean="0"/>
          </a:p>
          <a:p>
            <a:pPr marL="228600" indent="-228600">
              <a:buFont typeface="Arial" pitchFamily="34" charset="0"/>
              <a:buChar char="•"/>
              <a:defRPr/>
            </a:pPr>
            <a:r>
              <a:rPr lang="en-US" dirty="0" smtClean="0"/>
              <a:t>On selection of ‘Head of the Family’ based verification, ‘Relationship to Resident’ section will be made mandatory.  </a:t>
            </a:r>
            <a:endParaRPr lang="en-IN" dirty="0" smtClean="0"/>
          </a:p>
          <a:p>
            <a:pPr marL="228600" indent="-228600">
              <a:buFont typeface="Arial" pitchFamily="34" charset="0"/>
              <a:buChar char="•"/>
              <a:defRPr/>
            </a:pPr>
            <a:r>
              <a:rPr lang="en-US" dirty="0" smtClean="0"/>
              <a:t>Like Introducer, the head of the family (HoF) can also verify the identity and address of the family members in specific circumstances.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583D8965-7F7A-4A55-9A6E-3DF650EA284D}" type="slidenum">
              <a:rPr lang="en-US" smtClean="0">
                <a:latin typeface="Arial" pitchFamily="34" charset="0"/>
              </a:rPr>
              <a:pPr/>
              <a:t>42</a:t>
            </a:fld>
            <a:endParaRPr lang="en-US" smtClean="0">
              <a:latin typeface="Arial" pitchFamily="34" charset="0"/>
            </a:endParaRPr>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A821CE12-2876-408A-B7AE-575475ED1EE8}" type="slidenum">
              <a:rPr lang="en-US" smtClean="0">
                <a:latin typeface="Arial" pitchFamily="34" charset="0"/>
              </a:rPr>
              <a:pPr/>
              <a:t>43</a:t>
            </a:fld>
            <a:endParaRPr lang="en-US" smtClean="0">
              <a:latin typeface="Arial" pitchFamily="34" charset="0"/>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1BD2ADC2-C740-4611-9551-B12C67D5F05A}" type="slidenum">
              <a:rPr lang="en-US" smtClean="0">
                <a:latin typeface="Arial" pitchFamily="34" charset="0"/>
              </a:rPr>
              <a:pPr/>
              <a:t>44</a:t>
            </a:fld>
            <a:endParaRPr lang="en-US" smtClean="0">
              <a:latin typeface="Arial" pitchFamily="34" charset="0"/>
            </a:endParaRPr>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EEEC836-A1F1-4A79-AB62-3EE35D79FC58}" type="slidenum">
              <a:rPr lang="en-US" smtClean="0">
                <a:latin typeface="Arial" pitchFamily="34" charset="0"/>
              </a:rPr>
              <a:pPr/>
              <a:t>45</a:t>
            </a:fld>
            <a:endParaRPr lang="en-US" smtClean="0">
              <a:latin typeface="Arial" pitchFamily="34" charset="0"/>
            </a:endParaRPr>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a:p>
            <a:pPr eaLnBrk="1" hangingPunct="1"/>
            <a:r>
              <a:rPr lang="en-IN" smtClean="0">
                <a:latin typeface="Arial" pitchFamily="34" charset="0"/>
              </a:rPr>
              <a:t>If originally the resident was enrolled as a child below 5 years of age it is invalid to correct the resident age to above 5 years because for above 5 we require biometric data as well which would not have been captured during enrolment. </a:t>
            </a:r>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A38EE9C6-6AC7-4A8D-A95C-6769BF6A1803}" type="slidenum">
              <a:rPr lang="en-US" smtClean="0">
                <a:latin typeface="Arial" pitchFamily="34" charset="0"/>
              </a:rPr>
              <a:pPr/>
              <a:t>46</a:t>
            </a:fld>
            <a:endParaRPr lang="en-US" smtClean="0">
              <a:latin typeface="Arial" pitchFamily="34" charset="0"/>
            </a:endParaRPr>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 Explain the diagram.&gt;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58E9414-5EFA-4B82-A7D8-28CEF1A2DBCC}" type="slidenum">
              <a:rPr lang="en-US" smtClean="0">
                <a:latin typeface="Arial" pitchFamily="34" charset="0"/>
              </a:rPr>
              <a:pPr/>
              <a:t>47</a:t>
            </a:fld>
            <a:endParaRPr lang="en-US" smtClean="0">
              <a:latin typeface="Arial" pitchFamily="34" charset="0"/>
            </a:endParaRPr>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C0431E2F-DF70-45B1-8980-8E66AD24A4BA}" type="slidenum">
              <a:rPr lang="en-US" smtClean="0">
                <a:latin typeface="Arial" pitchFamily="34" charset="0"/>
              </a:rPr>
              <a:pPr/>
              <a:t>48</a:t>
            </a:fld>
            <a:endParaRPr lang="en-US" smtClean="0">
              <a:latin typeface="Arial" pitchFamily="34" charset="0"/>
            </a:endParaRPr>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a:p>
            <a:pPr eaLnBrk="1" hangingPunct="1"/>
            <a:r>
              <a:rPr lang="en-IN" smtClean="0">
                <a:latin typeface="Arial" pitchFamily="34" charset="0"/>
              </a:rPr>
              <a:t>The “acknowledgement of correction” will be signed by Operator and handed over to resident. The “consent for correction” will be signed by resident and Operator should file the same. </a:t>
            </a:r>
          </a:p>
          <a:p>
            <a:pPr eaLnBrk="1" hangingPunct="1"/>
            <a:r>
              <a:rPr lang="en-US" smtClean="0">
                <a:latin typeface="Arial" pitchFamily="34" charset="0"/>
              </a:rPr>
              <a:t>In case Aadhaar letter is already sent to resident and correction is processed later, an “Aadhaar Letter for Corrections” will be sent to resident.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5B815C2-6B46-4967-A41E-00AFA86B31A9}" type="slidenum">
              <a:rPr lang="en-US" smtClean="0">
                <a:latin typeface="Arial" pitchFamily="34" charset="0"/>
              </a:rPr>
              <a:pPr/>
              <a:t>49</a:t>
            </a:fld>
            <a:endParaRPr lang="en-US" smtClean="0">
              <a:latin typeface="Arial" pitchFamily="34" charset="0"/>
            </a:endParaRPr>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endParaRPr lang="en-US" smtClean="0">
              <a:latin typeface="Arial" pitchFamily="34" charset="0"/>
            </a:endParaRPr>
          </a:p>
          <a:p>
            <a:pPr eaLnBrk="1" hangingPunct="1"/>
            <a:r>
              <a:rPr lang="en-US" smtClean="0">
                <a:latin typeface="Arial" pitchFamily="34" charset="0"/>
              </a:rPr>
              <a:t>Now we will discuss the Step 3 – Data backup and Sync.</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780A4AAC-D413-4315-82DB-2B7E91B1A544}" type="slidenum">
              <a:rPr lang="en-US" smtClean="0">
                <a:latin typeface="Arial" pitchFamily="34" charset="0"/>
              </a:rPr>
              <a:pPr/>
              <a:t>50</a:t>
            </a:fld>
            <a:endParaRPr lang="en-US" smtClean="0">
              <a:latin typeface="Arial" pitchFamily="34" charset="0"/>
            </a:endParaRPr>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942DDA3-0370-465F-BD4E-B0E593B9FDBC}" type="slidenum">
              <a:rPr lang="en-US" smtClean="0">
                <a:latin typeface="Arial" pitchFamily="34" charset="0"/>
              </a:rPr>
              <a:pPr/>
              <a:t>6</a:t>
            </a:fld>
            <a:endParaRPr lang="en-US" smtClean="0">
              <a:latin typeface="Arial" pitchFamily="34"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 </a:t>
            </a:r>
          </a:p>
          <a:p>
            <a:pPr eaLnBrk="1" hangingPunct="1"/>
            <a:r>
              <a:rPr lang="en-US" smtClean="0">
                <a:latin typeface="Arial" pitchFamily="34" charset="0"/>
              </a:rPr>
              <a:t>Let us look at the first entity involved in the enrolment process – the Registrar.</a:t>
            </a:r>
          </a:p>
          <a:p>
            <a:pPr eaLnBrk="1" hangingPunct="1"/>
            <a:r>
              <a:rPr lang="en-US" smtClean="0">
                <a:latin typeface="Arial" pitchFamily="34" charset="0"/>
              </a:rPr>
              <a:t>&lt;Click on any key……..&gt;</a:t>
            </a:r>
          </a:p>
          <a:p>
            <a:pPr eaLnBrk="1" hangingPunct="1"/>
            <a:r>
              <a:rPr lang="en-US" smtClean="0">
                <a:latin typeface="Arial" pitchFamily="34" charset="0"/>
              </a:rPr>
              <a:t>Trainer to read: Who qualifies to be a registrar?</a:t>
            </a:r>
          </a:p>
          <a:p>
            <a:pPr eaLnBrk="1" hangingPunct="1"/>
            <a:r>
              <a:rPr lang="en-US" smtClean="0">
                <a:latin typeface="Arial" pitchFamily="34" charset="0"/>
              </a:rPr>
              <a:t>&lt;Click on any key……..&gt;</a:t>
            </a:r>
          </a:p>
          <a:p>
            <a:pPr eaLnBrk="1" hangingPunct="1"/>
            <a:r>
              <a:rPr lang="en-US" smtClean="0">
                <a:latin typeface="Arial" pitchFamily="34" charset="0"/>
              </a:rPr>
              <a:t>Trainer to read from the slide.</a:t>
            </a:r>
          </a:p>
          <a:p>
            <a:pPr eaLnBrk="1" hangingPunct="1"/>
            <a:endParaRPr lang="en-US" smtClean="0">
              <a:latin typeface="Arial" pitchFamily="34" charset="0"/>
            </a:endParaRPr>
          </a:p>
          <a:p>
            <a:r>
              <a:rPr lang="en-US" smtClean="0">
                <a:latin typeface="Arial" pitchFamily="34" charset="0"/>
              </a:rPr>
              <a:t>Trainer to elaborate on this slide by sharing the following points:</a:t>
            </a:r>
          </a:p>
          <a:p>
            <a:endParaRPr lang="en-US" smtClean="0">
              <a:latin typeface="Arial" pitchFamily="34" charset="0"/>
            </a:endParaRPr>
          </a:p>
          <a:p>
            <a:r>
              <a:rPr lang="en-US" smtClean="0">
                <a:latin typeface="Arial" pitchFamily="34" charset="0"/>
              </a:rPr>
              <a:t>State governments &amp; their departments</a:t>
            </a:r>
          </a:p>
          <a:p>
            <a:r>
              <a:rPr lang="en-US" smtClean="0">
                <a:latin typeface="Arial" pitchFamily="34" charset="0"/>
              </a:rPr>
              <a:t>Central Government Ministries &amp; their undertakings/committees such as (but not limited to):</a:t>
            </a:r>
          </a:p>
          <a:p>
            <a:pPr lvl="1"/>
            <a:r>
              <a:rPr lang="en-US" smtClean="0">
                <a:latin typeface="Arial" pitchFamily="34" charset="0"/>
              </a:rPr>
              <a:t>Registrar  General of India (RGI) under Ministry of Home Affairs</a:t>
            </a:r>
          </a:p>
          <a:p>
            <a:pPr lvl="1"/>
            <a:r>
              <a:rPr lang="en-US" smtClean="0">
                <a:latin typeface="Arial" pitchFamily="34" charset="0"/>
              </a:rPr>
              <a:t>Oil PSUs under Ministry of Petroleum</a:t>
            </a:r>
          </a:p>
          <a:p>
            <a:r>
              <a:rPr lang="en-US" smtClean="0">
                <a:latin typeface="Arial" pitchFamily="34" charset="0"/>
              </a:rPr>
              <a:t>Large Public &amp; Private sector organizations such as (but not limited to):</a:t>
            </a:r>
          </a:p>
          <a:p>
            <a:pPr lvl="1"/>
            <a:r>
              <a:rPr lang="en-US" smtClean="0">
                <a:latin typeface="Arial" pitchFamily="34" charset="0"/>
              </a:rPr>
              <a:t>Public sector banks</a:t>
            </a:r>
          </a:p>
          <a:p>
            <a:pPr lvl="1"/>
            <a:r>
              <a:rPr lang="en-US" smtClean="0">
                <a:latin typeface="Arial" pitchFamily="34" charset="0"/>
              </a:rPr>
              <a:t>Public sector insurance organizations</a:t>
            </a:r>
          </a:p>
          <a:p>
            <a:pPr lvl="1"/>
            <a:r>
              <a:rPr lang="en-US" smtClean="0">
                <a:latin typeface="Arial" pitchFamily="34" charset="0"/>
              </a:rPr>
              <a:t>Public sector telecom organizations</a:t>
            </a:r>
          </a:p>
          <a:p>
            <a:r>
              <a:rPr lang="en-US" smtClean="0">
                <a:latin typeface="Arial" pitchFamily="34" charset="0"/>
              </a:rPr>
              <a:t>          Private sector banks</a:t>
            </a:r>
          </a:p>
          <a:p>
            <a:pPr lvl="1"/>
            <a:r>
              <a:rPr lang="en-US" smtClean="0">
                <a:latin typeface="Arial" pitchFamily="34" charset="0"/>
              </a:rPr>
              <a:t>Private sector insurance organizations</a:t>
            </a:r>
          </a:p>
          <a:p>
            <a:pPr lvl="1"/>
            <a:r>
              <a:rPr lang="en-US" smtClean="0">
                <a:latin typeface="Arial" pitchFamily="34" charset="0"/>
              </a:rPr>
              <a:t>Private sector telecom organizations</a:t>
            </a:r>
          </a:p>
          <a:p>
            <a:endParaRPr lang="en-US" smtClean="0">
              <a:latin typeface="Arial" pitchFamily="34" charset="0"/>
            </a:endParaRPr>
          </a:p>
          <a:p>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3E0B4A2A-15CE-4482-A698-76849B04692A}" type="slidenum">
              <a:rPr lang="en-US" smtClean="0">
                <a:latin typeface="Arial" pitchFamily="34" charset="0"/>
              </a:rPr>
              <a:pPr/>
              <a:t>51</a:t>
            </a:fld>
            <a:endParaRPr lang="en-US" smtClean="0">
              <a:latin typeface="Arial" pitchFamily="34" charset="0"/>
            </a:endParaRPr>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a:p>
            <a:r>
              <a:rPr lang="en-US" smtClean="0">
                <a:latin typeface="Arial" pitchFamily="34" charset="0"/>
              </a:rPr>
              <a:t>Acknowledged - The packets have been successfully received and processed. </a:t>
            </a:r>
            <a:endParaRPr lang="en-IN" smtClean="0">
              <a:latin typeface="Arial" pitchFamily="34" charset="0"/>
            </a:endParaRPr>
          </a:p>
          <a:p>
            <a:r>
              <a:rPr lang="en-US" smtClean="0">
                <a:latin typeface="Arial" pitchFamily="34" charset="0"/>
              </a:rPr>
              <a:t>Resend - The server would have received the packets but the packets would have failed some validations. </a:t>
            </a:r>
            <a:endParaRPr lang="en-IN" smtClean="0">
              <a:latin typeface="Arial" pitchFamily="34" charset="0"/>
            </a:endParaRPr>
          </a:p>
          <a:p>
            <a:r>
              <a:rPr lang="en-US" smtClean="0">
                <a:latin typeface="Arial" pitchFamily="34" charset="0"/>
              </a:rPr>
              <a:t>Not Received - The server would not have received the packet at all and it would have got dropped in transit.</a:t>
            </a:r>
            <a:endParaRPr lang="en-IN"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1317473F-8909-4DA6-9D6C-F3A7DE63DEC0}" type="slidenum">
              <a:rPr lang="en-US" smtClean="0">
                <a:latin typeface="Arial" pitchFamily="34" charset="0"/>
              </a:rPr>
              <a:pPr/>
              <a:t>52</a:t>
            </a:fld>
            <a:endParaRPr lang="en-US" smtClean="0">
              <a:latin typeface="Arial" pitchFamily="34" charset="0"/>
            </a:endParaRPr>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endParaRPr lang="en-US" smtClean="0">
              <a:latin typeface="Arial" pitchFamily="34" charset="0"/>
            </a:endParaRPr>
          </a:p>
          <a:p>
            <a:pPr eaLnBrk="1" hangingPunct="1"/>
            <a:r>
              <a:rPr lang="en-US" smtClean="0">
                <a:latin typeface="Arial" pitchFamily="34" charset="0"/>
              </a:rPr>
              <a:t>We have learned about the data backup and sync tasks to be followed in Step 3. Let us now look at Step 4 in detail.</a:t>
            </a:r>
          </a:p>
          <a:p>
            <a:pPr eaLnBrk="1" hangingPunct="1"/>
            <a:r>
              <a:rPr lang="en-US" smtClean="0">
                <a:latin typeface="Arial" pitchFamily="34" charset="0"/>
              </a:rPr>
              <a:t>&lt;Read from the slide&gt;</a:t>
            </a:r>
          </a:p>
          <a:p>
            <a:r>
              <a:rPr lang="en-US" smtClean="0">
                <a:latin typeface="Arial" pitchFamily="34" charset="0"/>
              </a:rPr>
              <a:t>This step is also known as </a:t>
            </a:r>
            <a:r>
              <a:rPr lang="en-US" b="1" smtClean="0">
                <a:latin typeface="Arial" pitchFamily="34" charset="0"/>
              </a:rPr>
              <a:t>First Mile Logistics</a:t>
            </a:r>
            <a:r>
              <a:rPr lang="en-US" smtClean="0">
                <a:latin typeface="Arial" pitchFamily="34" charset="0"/>
              </a:rPr>
              <a:t>. </a:t>
            </a:r>
          </a:p>
          <a:p>
            <a:r>
              <a:rPr lang="en-US" smtClean="0">
                <a:latin typeface="Arial" pitchFamily="34" charset="0"/>
              </a:rPr>
              <a:t> </a:t>
            </a:r>
          </a:p>
          <a:p>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F48F052F-7B1C-4189-88B8-7D69CF16B1DB}" type="slidenum">
              <a:rPr lang="en-US" smtClean="0">
                <a:latin typeface="Arial" pitchFamily="34" charset="0"/>
              </a:rPr>
              <a:pPr/>
              <a:t>53</a:t>
            </a:fld>
            <a:endParaRPr lang="en-US" smtClean="0">
              <a:latin typeface="Arial" pitchFamily="34" charset="0"/>
            </a:endParaRPr>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endParaRPr lang="en-US" smtClean="0">
              <a:latin typeface="Arial" pitchFamily="34" charset="0"/>
            </a:endParaRPr>
          </a:p>
          <a:p>
            <a:r>
              <a:rPr lang="en-US" smtClean="0">
                <a:latin typeface="Arial" pitchFamily="34" charset="0"/>
              </a:rPr>
              <a:t>At the time of connection of the Enrolment Station computer with CIDR the enrolment client software automatically sends incremental updates.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B9E6589-2EFB-4097-B8EF-1E99B500C83F}" type="slidenum">
              <a:rPr lang="en-US" smtClean="0">
                <a:latin typeface="Arial" pitchFamily="34" charset="0"/>
              </a:rPr>
              <a:pPr/>
              <a:t>54</a:t>
            </a:fld>
            <a:endParaRPr lang="en-US" smtClean="0">
              <a:latin typeface="Arial" pitchFamily="34" charset="0"/>
            </a:endParaRPr>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endParaRPr lang="en-US" smtClean="0">
              <a:latin typeface="Arial" pitchFamily="34" charset="0"/>
            </a:endParaRPr>
          </a:p>
          <a:p>
            <a:pPr eaLnBrk="1" hangingPunct="1"/>
            <a:r>
              <a:rPr lang="en-US" smtClean="0">
                <a:latin typeface="Arial" pitchFamily="34" charset="0"/>
              </a:rPr>
              <a:t>Let us understand how updates are sent with the help of an example.</a:t>
            </a:r>
          </a:p>
          <a:p>
            <a:r>
              <a:rPr lang="en-US" smtClean="0">
                <a:latin typeface="Arial" pitchFamily="34" charset="0"/>
              </a:rPr>
              <a:t> </a:t>
            </a:r>
          </a:p>
          <a:p>
            <a:r>
              <a:rPr lang="en-US" smtClean="0">
                <a:latin typeface="Arial" pitchFamily="34" charset="0"/>
              </a:rPr>
              <a:t>Suppose the software has sent the manifests for record numbers 1 – 50 on week 1, on week 2 the software will send the manifests of records 51 onwards. If CIDR finds that some of the records received on the memory stick are corrupt, then the CIDR will instruct the enrolment client software to re-send those records at the time of the next export. Hence, to continue with the previous example, if records number 34, 37 and 45 were found to be corrupt in the first batch sent in week 1, the same three records are automatically sent with records 51 onwards to CIDR on week 2.</a:t>
            </a:r>
          </a:p>
          <a:p>
            <a:r>
              <a:rPr lang="en-US" smtClean="0">
                <a:latin typeface="Arial" pitchFamily="34" charset="0"/>
              </a:rPr>
              <a:t> </a:t>
            </a:r>
          </a:p>
          <a:p>
            <a:endParaRPr 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1B917E6B-E905-4599-935C-0ED3855D17A0}" type="slidenum">
              <a:rPr lang="en-US" smtClean="0">
                <a:latin typeface="Arial" pitchFamily="34" charset="0"/>
              </a:rPr>
              <a:pPr/>
              <a:t>55</a:t>
            </a:fld>
            <a:endParaRPr lang="en-US" smtClean="0">
              <a:latin typeface="Arial" pitchFamily="34" charset="0"/>
            </a:endParaRPr>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r>
              <a:rPr lang="en-US" smtClean="0">
                <a:latin typeface="Arial" pitchFamily="34" charset="0"/>
              </a:rPr>
              <a:t>Trainer to say:</a:t>
            </a:r>
          </a:p>
          <a:p>
            <a:r>
              <a:rPr lang="en-US" smtClean="0">
                <a:latin typeface="Arial" pitchFamily="34" charset="0"/>
              </a:rPr>
              <a:t>We move on to Step 5 now.</a:t>
            </a:r>
          </a:p>
          <a:p>
            <a:r>
              <a:rPr lang="en-US" smtClean="0">
                <a:latin typeface="Arial" pitchFamily="34" charset="0"/>
              </a:rPr>
              <a:t>&lt;Read from slide&gt;</a:t>
            </a:r>
          </a:p>
          <a:p>
            <a:r>
              <a:rPr lang="en-US" smtClean="0">
                <a:latin typeface="Arial" pitchFamily="34" charset="0"/>
              </a:rPr>
              <a:t>The UIDAI generates Aadhaar/rejection letters and gives them to India Post for printing and dispatch. Resident grievances related to rejections are addressed by the UIDAI.</a:t>
            </a:r>
          </a:p>
          <a:p>
            <a:pPr eaLnBrk="1" hangingPunct="1"/>
            <a:endParaRPr 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E2940A6B-3EB6-42FF-B1B1-B4ADFFAFA08F}" type="slidenum">
              <a:rPr lang="en-US" smtClean="0">
                <a:latin typeface="Arial" pitchFamily="34" charset="0"/>
              </a:rPr>
              <a:pPr/>
              <a:t>56</a:t>
            </a:fld>
            <a:endParaRPr lang="en-US" smtClean="0">
              <a:latin typeface="Arial" pitchFamily="34" charset="0"/>
            </a:endParaRPr>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BFC205A-6789-406A-B5BE-5EF5FA892F21}" type="slidenum">
              <a:rPr lang="en-US" smtClean="0">
                <a:latin typeface="Arial" pitchFamily="34" charset="0"/>
              </a:rPr>
              <a:pPr/>
              <a:t>57</a:t>
            </a:fld>
            <a:endParaRPr lang="en-US" smtClean="0">
              <a:latin typeface="Arial" pitchFamily="34" charset="0"/>
            </a:endParaRPr>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r>
              <a:rPr lang="en-US" smtClean="0">
                <a:latin typeface="Arial" pitchFamily="34" charset="0"/>
              </a:rPr>
              <a:t>Trainer to say:</a:t>
            </a:r>
          </a:p>
          <a:p>
            <a:r>
              <a:rPr lang="en-US" smtClean="0">
                <a:latin typeface="Arial" pitchFamily="34" charset="0"/>
              </a:rPr>
              <a:t>We now come to the last and final step in the enrolment process.</a:t>
            </a:r>
          </a:p>
          <a:p>
            <a:r>
              <a:rPr lang="en-US" smtClean="0">
                <a:latin typeface="Arial" pitchFamily="34" charset="0"/>
              </a:rPr>
              <a:t>&lt;Read from slide&gt;</a:t>
            </a:r>
          </a:p>
          <a:p>
            <a:r>
              <a:rPr lang="en-US" smtClean="0">
                <a:latin typeface="Arial" pitchFamily="34" charset="0"/>
              </a:rPr>
              <a:t>This step is also known as the </a:t>
            </a:r>
            <a:r>
              <a:rPr lang="en-US" b="1" smtClean="0">
                <a:latin typeface="Arial" pitchFamily="34" charset="0"/>
              </a:rPr>
              <a:t>Last Mile Logistics</a:t>
            </a:r>
            <a:r>
              <a:rPr lang="en-US" smtClean="0">
                <a:latin typeface="Arial" pitchFamily="34" charset="0"/>
              </a:rPr>
              <a:t>.</a:t>
            </a:r>
          </a:p>
          <a:p>
            <a:r>
              <a:rPr lang="en-US" smtClean="0">
                <a:latin typeface="Arial" pitchFamily="34" charset="0"/>
              </a:rPr>
              <a:t> </a:t>
            </a:r>
          </a:p>
          <a:p>
            <a:pPr eaLnBrk="1" hangingPunct="1"/>
            <a:r>
              <a:rPr lang="en-US" smtClean="0">
                <a:latin typeface="Arial" pitchFamily="34" charset="0"/>
              </a:rPr>
              <a:t>	</a:t>
            </a:r>
          </a:p>
          <a:p>
            <a:pPr eaLnBrk="1" hangingPunct="1"/>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824D499-E26D-4877-9DBD-9B4DF47DF6AA}" type="slidenum">
              <a:rPr lang="en-US" smtClean="0">
                <a:latin typeface="Arial" pitchFamily="34" charset="0"/>
              </a:rPr>
              <a:pPr/>
              <a:t>58</a:t>
            </a:fld>
            <a:endParaRPr lang="en-US" smtClean="0">
              <a:latin typeface="Arial" pitchFamily="34" charset="0"/>
            </a:endParaRPr>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r>
              <a:rPr lang="en-US" smtClean="0">
                <a:latin typeface="Arial" pitchFamily="34" charset="0"/>
              </a:rPr>
              <a:t>Trainer to say:</a:t>
            </a:r>
          </a:p>
          <a:p>
            <a:r>
              <a:rPr lang="en-US" smtClean="0">
                <a:latin typeface="Arial" pitchFamily="34" charset="0"/>
              </a:rPr>
              <a:t>For all the tasks already discussed, there are number of people/organization who will take on specific roles and responsibilities, like </a:t>
            </a:r>
          </a:p>
          <a:p>
            <a:r>
              <a:rPr lang="en-US" smtClean="0">
                <a:latin typeface="Arial" pitchFamily="34" charset="0"/>
              </a:rPr>
              <a:t>&lt;Readout the names from the slide&gt;</a:t>
            </a:r>
          </a:p>
          <a:p>
            <a:r>
              <a:rPr lang="en-US" smtClean="0">
                <a:latin typeface="Arial" pitchFamily="34" charset="0"/>
              </a:rPr>
              <a:t> </a:t>
            </a:r>
          </a:p>
        </p:txBody>
      </p:sp>
      <p:sp>
        <p:nvSpPr>
          <p:cNvPr id="147460" name="Slide Number Placeholder 3"/>
          <p:cNvSpPr>
            <a:spLocks noGrp="1"/>
          </p:cNvSpPr>
          <p:nvPr>
            <p:ph type="sldNum" sz="quarter" idx="5"/>
          </p:nvPr>
        </p:nvSpPr>
        <p:spPr>
          <a:noFill/>
        </p:spPr>
        <p:txBody>
          <a:bodyPr/>
          <a:lstStyle/>
          <a:p>
            <a:fld id="{D18A2500-A5ED-4170-86C6-CB8DAF33536B}" type="slidenum">
              <a:rPr lang="en-US" smtClean="0">
                <a:latin typeface="Arial" pitchFamily="34" charset="0"/>
              </a:rPr>
              <a:pPr/>
              <a:t>59</a:t>
            </a:fld>
            <a:endParaRPr lang="en-U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
        <p:nvSpPr>
          <p:cNvPr id="148484" name="Slide Number Placeholder 3"/>
          <p:cNvSpPr>
            <a:spLocks noGrp="1"/>
          </p:cNvSpPr>
          <p:nvPr>
            <p:ph type="sldNum" sz="quarter" idx="5"/>
          </p:nvPr>
        </p:nvSpPr>
        <p:spPr>
          <a:noFill/>
        </p:spPr>
        <p:txBody>
          <a:bodyPr/>
          <a:lstStyle/>
          <a:p>
            <a:fld id="{A82ED0A2-51DA-47AC-A9F2-1D837E3BF334}" type="slidenum">
              <a:rPr lang="en-US" smtClean="0">
                <a:latin typeface="Arial" pitchFamily="34" charset="0"/>
              </a:rPr>
              <a:pPr/>
              <a:t>60</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47CCCDB-1CD4-4930-815D-E2B3D207D183}" type="slidenum">
              <a:rPr lang="en-US" smtClean="0">
                <a:latin typeface="Arial" pitchFamily="34" charset="0"/>
              </a:rPr>
              <a:pPr/>
              <a:t>7</a:t>
            </a:fld>
            <a:endParaRPr lang="en-US" smtClean="0">
              <a:latin typeface="Arial" pitchFamily="34"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 </a:t>
            </a:r>
          </a:p>
          <a:p>
            <a:pPr eaLnBrk="1" hangingPunct="1"/>
            <a:r>
              <a:rPr lang="en-US" smtClean="0">
                <a:latin typeface="Arial" pitchFamily="34" charset="0"/>
              </a:rPr>
              <a:t>Let us look at the third entity involved in the enrolment process – the Enrolment agencies. </a:t>
            </a:r>
          </a:p>
          <a:p>
            <a:pPr eaLnBrk="1" hangingPunct="1"/>
            <a:endParaRPr lang="en-US" smtClean="0">
              <a:latin typeface="Arial" pitchFamily="34" charset="0"/>
            </a:endParaRPr>
          </a:p>
          <a:p>
            <a:pPr eaLnBrk="1" hangingPunct="1"/>
            <a:r>
              <a:rPr lang="en-US" smtClean="0">
                <a:latin typeface="Arial" pitchFamily="34" charset="0"/>
              </a:rPr>
              <a:t>&lt;Click any key…….&gt;</a:t>
            </a:r>
          </a:p>
          <a:p>
            <a:pPr eaLnBrk="1" hangingPunct="1"/>
            <a:endParaRPr lang="en-US" smtClean="0">
              <a:latin typeface="Arial" pitchFamily="34" charset="0"/>
            </a:endParaRPr>
          </a:p>
          <a:p>
            <a:pPr eaLnBrk="1" hangingPunct="1"/>
            <a:r>
              <a:rPr lang="en-US" smtClean="0">
                <a:latin typeface="Arial" pitchFamily="34" charset="0"/>
              </a:rPr>
              <a:t>Trainer to say: </a:t>
            </a:r>
          </a:p>
          <a:p>
            <a:pPr eaLnBrk="1" hangingPunct="1"/>
            <a:r>
              <a:rPr lang="en-US" smtClean="0">
                <a:latin typeface="Arial" pitchFamily="34" charset="0"/>
              </a:rPr>
              <a:t>We will now see how Enrolment agencies are set up</a:t>
            </a:r>
          </a:p>
          <a:p>
            <a:pPr eaLnBrk="1" hangingPunct="1"/>
            <a:endParaRPr lang="en-US" smtClean="0">
              <a:latin typeface="Arial" pitchFamily="34" charset="0"/>
            </a:endParaRPr>
          </a:p>
          <a:p>
            <a:pPr eaLnBrk="1" hangingPunct="1"/>
            <a:r>
              <a:rPr lang="en-US" smtClean="0">
                <a:latin typeface="Arial" pitchFamily="34" charset="0"/>
              </a:rPr>
              <a:t>Enrolment Agencies are hired by Registrars</a:t>
            </a:r>
          </a:p>
          <a:p>
            <a:pPr eaLnBrk="1" hangingPunct="1"/>
            <a:r>
              <a:rPr lang="en-US" smtClean="0">
                <a:latin typeface="Arial" pitchFamily="34" charset="0"/>
              </a:rPr>
              <a:t>They could be third party agencies that are empanelled by the UIDAI </a:t>
            </a:r>
          </a:p>
          <a:p>
            <a:pPr eaLnBrk="1" hangingPunct="1"/>
            <a:r>
              <a:rPr lang="en-US" smtClean="0">
                <a:latin typeface="Arial" pitchFamily="34" charset="0"/>
              </a:rPr>
              <a:t>They could also be existing offices of the Registrar like the LIC using its own offices and staff etc.  </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
        <p:nvSpPr>
          <p:cNvPr id="149508" name="Slide Number Placeholder 3"/>
          <p:cNvSpPr>
            <a:spLocks noGrp="1"/>
          </p:cNvSpPr>
          <p:nvPr>
            <p:ph type="sldNum" sz="quarter" idx="5"/>
          </p:nvPr>
        </p:nvSpPr>
        <p:spPr>
          <a:noFill/>
        </p:spPr>
        <p:txBody>
          <a:bodyPr/>
          <a:lstStyle/>
          <a:p>
            <a:fld id="{11277B9A-F859-4A2A-9903-7FB6112D5FB0}" type="slidenum">
              <a:rPr lang="en-US" smtClean="0">
                <a:latin typeface="Arial" pitchFamily="34" charset="0"/>
              </a:rPr>
              <a:pPr/>
              <a:t>61</a:t>
            </a:fld>
            <a:endParaRPr 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
        <p:nvSpPr>
          <p:cNvPr id="150532" name="Slide Number Placeholder 3"/>
          <p:cNvSpPr>
            <a:spLocks noGrp="1"/>
          </p:cNvSpPr>
          <p:nvPr>
            <p:ph type="sldNum" sz="quarter" idx="5"/>
          </p:nvPr>
        </p:nvSpPr>
        <p:spPr>
          <a:noFill/>
        </p:spPr>
        <p:txBody>
          <a:bodyPr/>
          <a:lstStyle/>
          <a:p>
            <a:fld id="{B7824D46-294D-42CE-9837-B5D07C763EC1}" type="slidenum">
              <a:rPr lang="en-US" smtClean="0">
                <a:latin typeface="Arial" pitchFamily="34" charset="0"/>
              </a:rPr>
              <a:pPr/>
              <a:t>62</a:t>
            </a:fld>
            <a:endParaRPr 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
        <p:nvSpPr>
          <p:cNvPr id="151556" name="Slide Number Placeholder 3"/>
          <p:cNvSpPr>
            <a:spLocks noGrp="1"/>
          </p:cNvSpPr>
          <p:nvPr>
            <p:ph type="sldNum" sz="quarter" idx="5"/>
          </p:nvPr>
        </p:nvSpPr>
        <p:spPr>
          <a:noFill/>
        </p:spPr>
        <p:txBody>
          <a:bodyPr/>
          <a:lstStyle/>
          <a:p>
            <a:fld id="{1F1C0C7F-61E1-4294-8082-7D9F7499619C}" type="slidenum">
              <a:rPr lang="en-US" smtClean="0">
                <a:latin typeface="Arial" pitchFamily="34" charset="0"/>
              </a:rPr>
              <a:pPr/>
              <a:t>63</a:t>
            </a:fld>
            <a:endParaRPr 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
        <p:nvSpPr>
          <p:cNvPr id="152580" name="Slide Number Placeholder 3"/>
          <p:cNvSpPr>
            <a:spLocks noGrp="1"/>
          </p:cNvSpPr>
          <p:nvPr>
            <p:ph type="sldNum" sz="quarter" idx="5"/>
          </p:nvPr>
        </p:nvSpPr>
        <p:spPr>
          <a:noFill/>
        </p:spPr>
        <p:txBody>
          <a:bodyPr/>
          <a:lstStyle/>
          <a:p>
            <a:fld id="{FC772100-0834-4D2F-9F80-1D3C92BE494E}" type="slidenum">
              <a:rPr lang="en-US" smtClean="0">
                <a:latin typeface="Arial" pitchFamily="34" charset="0"/>
              </a:rPr>
              <a:pPr/>
              <a:t>64</a:t>
            </a:fld>
            <a:endParaRPr lang="en-US"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
        <p:nvSpPr>
          <p:cNvPr id="153604" name="Slide Number Placeholder 3"/>
          <p:cNvSpPr>
            <a:spLocks noGrp="1"/>
          </p:cNvSpPr>
          <p:nvPr>
            <p:ph type="sldNum" sz="quarter" idx="5"/>
          </p:nvPr>
        </p:nvSpPr>
        <p:spPr>
          <a:noFill/>
        </p:spPr>
        <p:txBody>
          <a:bodyPr/>
          <a:lstStyle/>
          <a:p>
            <a:fld id="{AFC3DAF9-C855-481B-B6AD-8DDC32EA3838}" type="slidenum">
              <a:rPr lang="en-US" smtClean="0">
                <a:latin typeface="Arial" pitchFamily="34" charset="0"/>
              </a:rPr>
              <a:pPr/>
              <a:t>65</a:t>
            </a:fld>
            <a:endParaRPr 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
        <p:nvSpPr>
          <p:cNvPr id="154628" name="Slide Number Placeholder 3"/>
          <p:cNvSpPr>
            <a:spLocks noGrp="1"/>
          </p:cNvSpPr>
          <p:nvPr>
            <p:ph type="sldNum" sz="quarter" idx="5"/>
          </p:nvPr>
        </p:nvSpPr>
        <p:spPr>
          <a:noFill/>
        </p:spPr>
        <p:txBody>
          <a:bodyPr/>
          <a:lstStyle/>
          <a:p>
            <a:fld id="{88FAC732-CB58-4F88-95DB-D48355899B01}" type="slidenum">
              <a:rPr lang="en-US" smtClean="0">
                <a:latin typeface="Arial" pitchFamily="34" charset="0"/>
              </a:rPr>
              <a:pPr/>
              <a:t>66</a:t>
            </a:fld>
            <a:endParaRPr 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a:p>
            <a:pPr eaLnBrk="1" hangingPunct="1"/>
            <a:endParaRPr lang="en-US" smtClean="0">
              <a:latin typeface="Arial" pitchFamily="34" charset="0"/>
            </a:endParaRPr>
          </a:p>
        </p:txBody>
      </p:sp>
      <p:sp>
        <p:nvSpPr>
          <p:cNvPr id="155652" name="Slide Number Placeholder 3"/>
          <p:cNvSpPr>
            <a:spLocks noGrp="1"/>
          </p:cNvSpPr>
          <p:nvPr>
            <p:ph type="sldNum" sz="quarter" idx="5"/>
          </p:nvPr>
        </p:nvSpPr>
        <p:spPr>
          <a:noFill/>
        </p:spPr>
        <p:txBody>
          <a:bodyPr/>
          <a:lstStyle/>
          <a:p>
            <a:fld id="{38147EAB-23D0-4071-A96A-0DAEAA9415C6}" type="slidenum">
              <a:rPr lang="en-US" smtClean="0">
                <a:latin typeface="Arial" pitchFamily="34" charset="0"/>
              </a:rPr>
              <a:pPr/>
              <a:t>67</a:t>
            </a:fld>
            <a:endParaRPr lang="en-US"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The default status of packets is ‘</a:t>
            </a:r>
            <a:r>
              <a:rPr lang="en-US" b="1" smtClean="0">
                <a:latin typeface="Arial" pitchFamily="34" charset="0"/>
              </a:rPr>
              <a:t>Approved</a:t>
            </a:r>
            <a:r>
              <a:rPr lang="en-US" smtClean="0">
                <a:latin typeface="Arial" pitchFamily="34" charset="0"/>
              </a:rPr>
              <a:t>’. Supervisor can Reject or put a packet on </a:t>
            </a:r>
            <a:r>
              <a:rPr lang="en-US" b="1" smtClean="0">
                <a:latin typeface="Arial" pitchFamily="34" charset="0"/>
              </a:rPr>
              <a:t>HOLD</a:t>
            </a:r>
            <a:r>
              <a:rPr lang="en-US" smtClean="0">
                <a:latin typeface="Arial" pitchFamily="34" charset="0"/>
              </a:rPr>
              <a:t> for Correction by giving a valid reason for same. Supervisor must sign off by giving his/her fingerprint after End of Day Review. For the packets on Hold for Correction, EA must inform the resident to come to the enrolment centre on the next day for data correction. Once correction is done to the resident's data, the Supervisor will again manually Approve/ Reject the Resident's packet put on Hold earlier for correction, with appropriate reason if rejected. At the time of Export, those packets will be considered which have either been approved or rejected by supervisor. Packets on Hold for Correction will get auto Rejected and exported after correction window timeframe have elapsed and no action been taken on packet status.</a:t>
            </a:r>
          </a:p>
        </p:txBody>
      </p:sp>
      <p:sp>
        <p:nvSpPr>
          <p:cNvPr id="156676" name="Slide Number Placeholder 3"/>
          <p:cNvSpPr>
            <a:spLocks noGrp="1"/>
          </p:cNvSpPr>
          <p:nvPr>
            <p:ph type="sldNum" sz="quarter" idx="5"/>
          </p:nvPr>
        </p:nvSpPr>
        <p:spPr>
          <a:noFill/>
        </p:spPr>
        <p:txBody>
          <a:bodyPr/>
          <a:lstStyle/>
          <a:p>
            <a:fld id="{79408F6D-D3A6-46F4-9DD6-F7F03FC28531}" type="slidenum">
              <a:rPr lang="en-US" smtClean="0">
                <a:latin typeface="Arial" pitchFamily="34" charset="0"/>
              </a:rPr>
              <a:pPr/>
              <a:t>68</a:t>
            </a:fld>
            <a:endParaRPr lang="en-US"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
        <p:nvSpPr>
          <p:cNvPr id="157700" name="Slide Number Placeholder 3"/>
          <p:cNvSpPr>
            <a:spLocks noGrp="1"/>
          </p:cNvSpPr>
          <p:nvPr>
            <p:ph type="sldNum" sz="quarter" idx="5"/>
          </p:nvPr>
        </p:nvSpPr>
        <p:spPr>
          <a:noFill/>
        </p:spPr>
        <p:txBody>
          <a:bodyPr/>
          <a:lstStyle/>
          <a:p>
            <a:fld id="{F25BF97F-7C06-4BD7-B726-683FECB4B615}" type="slidenum">
              <a:rPr lang="en-US" smtClean="0">
                <a:latin typeface="Arial" pitchFamily="34" charset="0"/>
              </a:rPr>
              <a:pPr/>
              <a:t>69</a:t>
            </a:fld>
            <a:endParaRPr lang="en-U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pPr eaLnBrk="1" hangingPunct="1"/>
            <a:r>
              <a:rPr lang="en-US" smtClean="0">
                <a:latin typeface="Arial" pitchFamily="34" charset="0"/>
              </a:rPr>
              <a:t>Trainer to say:</a:t>
            </a:r>
          </a:p>
          <a:p>
            <a:pPr eaLnBrk="1" hangingPunct="1"/>
            <a:r>
              <a:rPr lang="en-US" smtClean="0">
                <a:latin typeface="Arial" pitchFamily="34" charset="0"/>
              </a:rPr>
              <a:t>&lt;Readout the text from the slide&gt;</a:t>
            </a:r>
          </a:p>
        </p:txBody>
      </p:sp>
      <p:sp>
        <p:nvSpPr>
          <p:cNvPr id="158724" name="Slide Number Placeholder 3"/>
          <p:cNvSpPr>
            <a:spLocks noGrp="1"/>
          </p:cNvSpPr>
          <p:nvPr>
            <p:ph type="sldNum" sz="quarter" idx="5"/>
          </p:nvPr>
        </p:nvSpPr>
        <p:spPr>
          <a:noFill/>
        </p:spPr>
        <p:txBody>
          <a:bodyPr/>
          <a:lstStyle/>
          <a:p>
            <a:fld id="{A5AA246F-07C3-4013-83AC-04EACAD81323}" type="slidenum">
              <a:rPr lang="en-US" smtClean="0">
                <a:latin typeface="Arial" pitchFamily="34" charset="0"/>
              </a:rPr>
              <a:pPr/>
              <a:t>70</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58D17B9-8772-4191-B1B5-6447E75FBACA}" type="slidenum">
              <a:rPr lang="en-US" smtClean="0">
                <a:latin typeface="Arial" pitchFamily="34" charset="0"/>
              </a:rPr>
              <a:pPr/>
              <a:t>8</a:t>
            </a:fld>
            <a:endParaRPr lang="en-US" smtClean="0">
              <a:latin typeface="Arial" pitchFamily="34"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 </a:t>
            </a:r>
          </a:p>
          <a:p>
            <a:pPr eaLnBrk="1" hangingPunct="1"/>
            <a:endParaRPr lang="en-US" smtClean="0">
              <a:latin typeface="Arial" pitchFamily="34" charset="0"/>
            </a:endParaRPr>
          </a:p>
          <a:p>
            <a:pPr eaLnBrk="1" hangingPunct="1"/>
            <a:r>
              <a:rPr lang="en-US" smtClean="0">
                <a:latin typeface="Arial" pitchFamily="34" charset="0"/>
              </a:rPr>
              <a:t>Next we look at the fourth entity involved in the enrolment process – the Enrolment Centre . </a:t>
            </a:r>
          </a:p>
          <a:p>
            <a:pPr eaLnBrk="1" hangingPunct="1"/>
            <a:endParaRPr lang="en-US" smtClean="0">
              <a:latin typeface="Arial" pitchFamily="34" charset="0"/>
            </a:endParaRPr>
          </a:p>
          <a:p>
            <a:pPr eaLnBrk="1" hangingPunct="1"/>
            <a:r>
              <a:rPr lang="en-US" smtClean="0">
                <a:latin typeface="Arial" pitchFamily="34" charset="0"/>
              </a:rPr>
              <a:t>&lt;Click on any key…….&gt;</a:t>
            </a:r>
          </a:p>
          <a:p>
            <a:pPr eaLnBrk="1" hangingPunct="1"/>
            <a:endParaRPr lang="en-US" smtClean="0">
              <a:latin typeface="Arial" pitchFamily="34" charset="0"/>
            </a:endParaRPr>
          </a:p>
          <a:p>
            <a:pPr eaLnBrk="1" hangingPunct="1"/>
            <a:r>
              <a:rPr lang="en-US" smtClean="0">
                <a:latin typeface="Arial" pitchFamily="34" charset="0"/>
              </a:rPr>
              <a:t>As we just saw, the enrolment Centre  is set up by the enrolment agencies.</a:t>
            </a:r>
          </a:p>
          <a:p>
            <a:pPr eaLnBrk="1" hangingPunct="1"/>
            <a:endParaRPr lang="en-US" smtClean="0">
              <a:latin typeface="Arial" pitchFamily="34" charset="0"/>
            </a:endParaRPr>
          </a:p>
          <a:p>
            <a:pPr eaLnBrk="1" hangingPunct="1"/>
            <a:r>
              <a:rPr lang="en-US" smtClean="0">
                <a:latin typeface="Arial" pitchFamily="34" charset="0"/>
              </a:rPr>
              <a:t>&lt;Click on any key…….&gt;</a:t>
            </a:r>
          </a:p>
          <a:p>
            <a:pPr eaLnBrk="1" hangingPunct="1"/>
            <a:endParaRPr lang="en-US" smtClean="0">
              <a:latin typeface="Arial" pitchFamily="34" charset="0"/>
            </a:endParaRPr>
          </a:p>
          <a:p>
            <a:pPr eaLnBrk="1" hangingPunct="1"/>
            <a:r>
              <a:rPr lang="en-US" smtClean="0">
                <a:latin typeface="Arial" pitchFamily="34" charset="0"/>
              </a:rPr>
              <a:t>Enrolment Centres may be mobile, temporary or permanent</a:t>
            </a:r>
          </a:p>
          <a:p>
            <a:pPr eaLnBrk="1" hangingPunct="1"/>
            <a:endParaRPr lang="en-US" smtClean="0">
              <a:latin typeface="Arial" pitchFamily="34" charset="0"/>
            </a:endParaRPr>
          </a:p>
          <a:p>
            <a:pPr eaLnBrk="1" hangingPunct="1"/>
            <a:r>
              <a:rPr lang="en-US" smtClean="0">
                <a:latin typeface="Arial" pitchFamily="34" charset="0"/>
              </a:rPr>
              <a:t>For hard-to-reach areas, Enrolment Centres may be mobile </a:t>
            </a:r>
          </a:p>
          <a:p>
            <a:pPr eaLnBrk="1" hangingPunct="1"/>
            <a:r>
              <a:rPr lang="en-US" smtClean="0">
                <a:latin typeface="Arial" pitchFamily="34" charset="0"/>
              </a:rPr>
              <a:t>It may also be temporarily set up for the initial completion of enrolment of residents of that region</a:t>
            </a:r>
          </a:p>
          <a:p>
            <a:pPr eaLnBrk="1" hangingPunct="1"/>
            <a:r>
              <a:rPr lang="en-US" smtClean="0">
                <a:latin typeface="Arial" pitchFamily="34" charset="0"/>
              </a:rPr>
              <a:t>OR it may be Permanent to ensure ongoing enrolments and updates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306423B1-53FD-41D5-B7E7-85CCF20A391B}" type="slidenum">
              <a:rPr lang="en-US" smtClean="0">
                <a:latin typeface="Arial" pitchFamily="34" charset="0"/>
              </a:rPr>
              <a:pPr/>
              <a:t>71</a:t>
            </a:fld>
            <a:endParaRPr lang="en-US" smtClean="0">
              <a:latin typeface="Arial" pitchFamily="34" charset="0"/>
            </a:endParaRPr>
          </a:p>
        </p:txBody>
      </p:sp>
      <p:sp>
        <p:nvSpPr>
          <p:cNvPr id="159747" name="Rectangle 2"/>
          <p:cNvSpPr>
            <a:spLocks noRo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r>
              <a:rPr lang="en-US" smtClean="0">
                <a:latin typeface="Arial" pitchFamily="34" charset="0"/>
              </a:rPr>
              <a:t>Trainer to ask:</a:t>
            </a:r>
          </a:p>
          <a:p>
            <a:pPr eaLnBrk="1" hangingPunct="1"/>
            <a:endParaRPr lang="en-US" smtClean="0">
              <a:latin typeface="Arial" pitchFamily="34" charset="0"/>
            </a:endParaRPr>
          </a:p>
          <a:p>
            <a:pPr eaLnBrk="1" hangingPunct="1"/>
            <a:r>
              <a:rPr lang="en-US" smtClean="0">
                <a:latin typeface="Arial" pitchFamily="34" charset="0"/>
              </a:rPr>
              <a:t>As we come to the end of this module, do raise your hands and ask any question related to what we have just discussed and clear all your doubts.</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280D022B-FD36-4AD4-BB2C-F7D5356D3F4A}" type="slidenum">
              <a:rPr lang="en-US" smtClean="0">
                <a:latin typeface="Arial" pitchFamily="34" charset="0"/>
              </a:rPr>
              <a:pPr/>
              <a:t>9</a:t>
            </a:fld>
            <a:endParaRPr lang="en-US" smtClean="0">
              <a:latin typeface="Arial" pitchFamily="34" charset="0"/>
            </a:endParaRPr>
          </a:p>
        </p:txBody>
      </p:sp>
      <p:sp>
        <p:nvSpPr>
          <p:cNvPr id="96259"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ln/>
        </p:spPr>
        <p:txBody>
          <a:bodyPr/>
          <a:lstStyle/>
          <a:p>
            <a:pPr eaLnBrk="1" hangingPunct="1">
              <a:defRPr/>
            </a:pPr>
            <a:r>
              <a:rPr lang="en-US" dirty="0" smtClean="0"/>
              <a:t>Trainer to say: </a:t>
            </a:r>
          </a:p>
          <a:p>
            <a:pPr eaLnBrk="1" hangingPunct="1">
              <a:defRPr/>
            </a:pPr>
            <a:endParaRPr lang="en-US" dirty="0" smtClean="0"/>
          </a:p>
          <a:p>
            <a:pPr eaLnBrk="1" hangingPunct="1">
              <a:defRPr/>
            </a:pPr>
            <a:r>
              <a:rPr lang="en-US" dirty="0" smtClean="0"/>
              <a:t>The last and final entity is the Enrolment Station. An Enrolment Centre can have one or more Enrolment Stations. </a:t>
            </a:r>
          </a:p>
          <a:p>
            <a:pPr eaLnBrk="1" hangingPunct="1">
              <a:defRPr/>
            </a:pPr>
            <a:r>
              <a:rPr lang="en-US" dirty="0" smtClean="0"/>
              <a:t>&lt;Click an key……&gt;</a:t>
            </a:r>
          </a:p>
          <a:p>
            <a:pPr>
              <a:defRPr/>
            </a:pPr>
            <a:r>
              <a:rPr lang="en-US" dirty="0" smtClean="0"/>
              <a:t>An Enrolment Centre is where residents would get themselves enrolled. The actual enrolment is performed using an </a:t>
            </a:r>
            <a:r>
              <a:rPr lang="en-US" b="1" dirty="0" smtClean="0"/>
              <a:t>Enrolment station</a:t>
            </a:r>
            <a:r>
              <a:rPr lang="en-US" dirty="0" smtClean="0"/>
              <a:t>, which consists of</a:t>
            </a:r>
            <a:endParaRPr lang="en-IN" dirty="0" smtClean="0"/>
          </a:p>
          <a:p>
            <a:pPr>
              <a:defRPr/>
            </a:pPr>
            <a:r>
              <a:rPr lang="en-US" dirty="0" smtClean="0"/>
              <a:t>&lt;Click an key……&gt;</a:t>
            </a:r>
          </a:p>
          <a:p>
            <a:pPr marL="228600" indent="-228600">
              <a:buFont typeface="Arial" pitchFamily="34" charset="0"/>
              <a:buChar char="•"/>
              <a:defRPr/>
            </a:pPr>
            <a:r>
              <a:rPr lang="en-US" dirty="0" smtClean="0"/>
              <a:t>A computer (laptop/desktop) with the enrolment client software installed </a:t>
            </a:r>
            <a:endParaRPr lang="en-IN" dirty="0" smtClean="0"/>
          </a:p>
          <a:p>
            <a:pPr marL="228600" indent="-228600">
              <a:buFont typeface="Arial" pitchFamily="34" charset="0"/>
              <a:buChar char="•"/>
              <a:defRPr/>
            </a:pPr>
            <a:r>
              <a:rPr lang="en-US" dirty="0" smtClean="0"/>
              <a:t>Biometric data capture devices</a:t>
            </a:r>
            <a:endParaRPr lang="en-IN" dirty="0" smtClean="0"/>
          </a:p>
          <a:p>
            <a:pPr marL="228600" indent="-228600">
              <a:buFont typeface="Arial" pitchFamily="34" charset="0"/>
              <a:buChar char="•"/>
              <a:defRPr/>
            </a:pPr>
            <a:r>
              <a:rPr lang="en-US" dirty="0" smtClean="0"/>
              <a:t>Printers</a:t>
            </a:r>
            <a:endParaRPr lang="en-IN" dirty="0" smtClean="0"/>
          </a:p>
          <a:p>
            <a:pPr marL="228600" indent="-228600">
              <a:buFont typeface="Arial" pitchFamily="34" charset="0"/>
              <a:buChar char="•"/>
              <a:defRPr/>
            </a:pPr>
            <a:r>
              <a:rPr lang="en-US" dirty="0" smtClean="0"/>
              <a:t>Photocopiers</a:t>
            </a:r>
            <a:endParaRPr lang="en-IN" dirty="0" smtClean="0"/>
          </a:p>
          <a:p>
            <a:pPr marL="228600" indent="-228600">
              <a:buFont typeface="Arial" pitchFamily="34" charset="0"/>
              <a:buChar char="•"/>
              <a:defRPr/>
            </a:pPr>
            <a:r>
              <a:rPr lang="en-US" dirty="0" smtClean="0"/>
              <a:t>Other devices as prescribed by UIDAI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474ECAF6-7A28-47A3-8C00-204ACD8BBC2F}" type="slidenum">
              <a:rPr lang="en-US" smtClean="0">
                <a:latin typeface="Arial" pitchFamily="34" charset="0"/>
              </a:rPr>
              <a:pPr/>
              <a:t>10</a:t>
            </a:fld>
            <a:endParaRPr lang="en-US" smtClean="0">
              <a:latin typeface="Arial" pitchFamily="34"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latin typeface="Arial" pitchFamily="34" charset="0"/>
              </a:rPr>
              <a:t>Trainer to say (dramatically):</a:t>
            </a:r>
          </a:p>
          <a:p>
            <a:pPr eaLnBrk="1" hangingPunct="1"/>
            <a:endParaRPr lang="en-US" smtClean="0">
              <a:latin typeface="Arial" pitchFamily="34" charset="0"/>
            </a:endParaRPr>
          </a:p>
          <a:p>
            <a:pPr eaLnBrk="1">
              <a:lnSpc>
                <a:spcPct val="93000"/>
              </a:lnSpc>
              <a:spcBef>
                <a:spcPct val="0"/>
              </a:spcBef>
              <a:buClr>
                <a:srgbClr val="000000"/>
              </a:buClr>
              <a:buFont typeface="Times New Roman" pitchFamily="18" charset="0"/>
              <a:buNone/>
            </a:pPr>
            <a:r>
              <a:rPr lang="en-US" smtClean="0">
                <a:latin typeface="Arial" pitchFamily="34" charset="0"/>
              </a:rPr>
              <a:t>That seems like a phone number! Whose number is this?</a:t>
            </a:r>
          </a:p>
          <a:p>
            <a:pPr eaLnBrk="1">
              <a:lnSpc>
                <a:spcPct val="93000"/>
              </a:lnSpc>
              <a:spcBef>
                <a:spcPct val="0"/>
              </a:spcBef>
              <a:buClr>
                <a:srgbClr val="000000"/>
              </a:buClr>
              <a:buFont typeface="Times New Roman" pitchFamily="18" charset="0"/>
              <a:buNone/>
            </a:pPr>
            <a:endParaRPr lang="en-US" smtClean="0">
              <a:latin typeface="Arial" pitchFamily="34" charset="0"/>
            </a:endParaRPr>
          </a:p>
          <a:p>
            <a:pPr eaLnBrk="1">
              <a:lnSpc>
                <a:spcPct val="93000"/>
              </a:lnSpc>
              <a:spcBef>
                <a:spcPct val="0"/>
              </a:spcBef>
              <a:buClr>
                <a:srgbClr val="000000"/>
              </a:buClr>
              <a:buFont typeface="Times New Roman" pitchFamily="18" charset="0"/>
              <a:buNone/>
            </a:pPr>
            <a:r>
              <a:rPr lang="en-US" smtClean="0">
                <a:latin typeface="Arial" pitchFamily="34" charset="0"/>
              </a:rPr>
              <a:t>UIDAI has set up a grievance handling contact Centre  where residents can call and get their queries resolved. </a:t>
            </a:r>
          </a:p>
          <a:p>
            <a:pPr eaLnBrk="1">
              <a:lnSpc>
                <a:spcPct val="93000"/>
              </a:lnSpc>
              <a:spcBef>
                <a:spcPct val="0"/>
              </a:spcBef>
              <a:buClr>
                <a:srgbClr val="000000"/>
              </a:buClr>
              <a:buFont typeface="Times New Roman" pitchFamily="18" charset="0"/>
              <a:buNone/>
            </a:pPr>
            <a:r>
              <a:rPr lang="en-US" smtClean="0">
                <a:latin typeface="Arial" pitchFamily="34" charset="0"/>
              </a:rPr>
              <a:t>This is an all India toll-free number. </a:t>
            </a:r>
          </a:p>
          <a:p>
            <a:pPr eaLnBrk="1">
              <a:lnSpc>
                <a:spcPct val="93000"/>
              </a:lnSpc>
              <a:spcBef>
                <a:spcPct val="0"/>
              </a:spcBef>
              <a:buClr>
                <a:srgbClr val="000000"/>
              </a:buClr>
              <a:buFont typeface="Times New Roman" pitchFamily="18" charset="0"/>
              <a:buNone/>
            </a:pPr>
            <a:endParaRPr lang="en-US" smtClean="0">
              <a:latin typeface="Arial" pitchFamily="34" charset="0"/>
            </a:endParaRPr>
          </a:p>
          <a:p>
            <a:pPr eaLnBrk="1" hangingPunct="1"/>
            <a:r>
              <a:rPr lang="en-US" smtClean="0">
                <a:latin typeface="Arial" pitchFamily="34" charset="0"/>
              </a:rPr>
              <a:t>This is an important piece of information which we should always remember!</a:t>
            </a:r>
          </a:p>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5" descr="Updatio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757238"/>
            <a:ext cx="2085975" cy="53689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14338" y="757238"/>
            <a:ext cx="6110287"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6" descr="Updation"/>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7" descr="Updation"/>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6" descr="Updation"/>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6" descr="Updation"/>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6" descr="Updation"/>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14338" y="1350963"/>
            <a:ext cx="4097337"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64075" y="1350963"/>
            <a:ext cx="4098925"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5" descr="Updation"/>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7" descr="Updation"/>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0.xml"/><Relationship Id="rId1" Type="http://schemas.openxmlformats.org/officeDocument/2006/relationships/slideLayout" Target="../slideLayouts/slideLayout110.xml"/></Relationships>
</file>

<file path=ppt/slideMasters/_rels/slideMaster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1.xml"/><Relationship Id="rId1" Type="http://schemas.openxmlformats.org/officeDocument/2006/relationships/slideLayout" Target="../slideLayouts/slideLayout111.xml"/></Relationships>
</file>

<file path=ppt/slideMasters/_rels/slideMaster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2.xml"/><Relationship Id="rId1" Type="http://schemas.openxmlformats.org/officeDocument/2006/relationships/slideLayout" Target="../slideLayouts/slideLayout112.xml"/></Relationships>
</file>

<file path=ppt/slideMasters/_rels/slideMaster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3.xml"/><Relationship Id="rId1" Type="http://schemas.openxmlformats.org/officeDocument/2006/relationships/slideLayout" Target="../slideLayouts/slideLayout113.xml"/></Relationships>
</file>

<file path=ppt/slideMasters/_rels/slideMaster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4.xml"/><Relationship Id="rId1" Type="http://schemas.openxmlformats.org/officeDocument/2006/relationships/slideLayout" Target="../slideLayouts/slideLayout114.xml"/></Relationships>
</file>

<file path=ppt/slideMasters/_rels/slideMaster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5.xml"/><Relationship Id="rId1" Type="http://schemas.openxmlformats.org/officeDocument/2006/relationships/slideLayout" Target="../slideLayouts/slideLayout115.xml"/></Relationships>
</file>

<file path=ppt/slideMasters/_rels/slideMaster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6.xml"/><Relationship Id="rId1" Type="http://schemas.openxmlformats.org/officeDocument/2006/relationships/slideLayout" Target="../slideLayouts/slideLayout116.xml"/></Relationships>
</file>

<file path=ppt/slideMasters/_rels/slideMaster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7.xml"/><Relationship Id="rId1" Type="http://schemas.openxmlformats.org/officeDocument/2006/relationships/slideLayout" Target="../slideLayouts/slideLayout117.xml"/></Relationships>
</file>

<file path=ppt/slideMasters/_rels/slideMaster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8.xml"/><Relationship Id="rId1" Type="http://schemas.openxmlformats.org/officeDocument/2006/relationships/slideLayout" Target="../slideLayouts/slideLayout118.xml"/></Relationships>
</file>

<file path=ppt/slideMasters/_rels/slideMaster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9.xml"/><Relationship Id="rId1"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0.xml"/><Relationship Id="rId1" Type="http://schemas.openxmlformats.org/officeDocument/2006/relationships/slideLayout" Target="../slideLayouts/slideLayout120.xml"/></Relationships>
</file>

<file path=ppt/slideMasters/_rels/slideMaster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1.xml"/><Relationship Id="rId1" Type="http://schemas.openxmlformats.org/officeDocument/2006/relationships/slideLayout" Target="../slideLayouts/slideLayout121.xml"/></Relationships>
</file>

<file path=ppt/slideMasters/_rels/slideMaster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2.xml"/><Relationship Id="rId1" Type="http://schemas.openxmlformats.org/officeDocument/2006/relationships/slideLayout" Target="../slideLayouts/slideLayout122.xml"/></Relationships>
</file>

<file path=ppt/slideMasters/_rels/slideMaster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3.xml"/><Relationship Id="rId1" Type="http://schemas.openxmlformats.org/officeDocument/2006/relationships/slideLayout" Target="../slideLayouts/slideLayout123.xml"/></Relationships>
</file>

<file path=ppt/slideMasters/_rels/slideMaster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4.xml"/><Relationship Id="rId1" Type="http://schemas.openxmlformats.org/officeDocument/2006/relationships/slideLayout" Target="../slideLayouts/slideLayout124.xml"/></Relationships>
</file>

<file path=ppt/slideMasters/_rels/slideMaster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5.xml"/><Relationship Id="rId1" Type="http://schemas.openxmlformats.org/officeDocument/2006/relationships/slideLayout" Target="../slideLayouts/slideLayout125.xml"/></Relationships>
</file>

<file path=ppt/slideMasters/_rels/slideMaster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6.xml"/><Relationship Id="rId1" Type="http://schemas.openxmlformats.org/officeDocument/2006/relationships/slideLayout" Target="../slideLayouts/slideLayout126.xml"/></Relationships>
</file>

<file path=ppt/slideMasters/_rels/slideMaster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7.xml"/><Relationship Id="rId1" Type="http://schemas.openxmlformats.org/officeDocument/2006/relationships/slideLayout" Target="../slideLayouts/slideLayout127.xml"/></Relationships>
</file>

<file path=ppt/slideMasters/_rels/slideMaster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8.xml"/><Relationship Id="rId1" Type="http://schemas.openxmlformats.org/officeDocument/2006/relationships/slideLayout" Target="../slideLayouts/slideLayout128.xml"/></Relationships>
</file>

<file path=ppt/slideMasters/_rels/slideMaster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9.xml"/><Relationship Id="rId1"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0.xml"/><Relationship Id="rId1" Type="http://schemas.openxmlformats.org/officeDocument/2006/relationships/slideLayout" Target="../slideLayouts/slideLayout130.xml"/></Relationships>
</file>

<file path=ppt/slideMasters/_rels/slideMaster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1.xml"/><Relationship Id="rId1" Type="http://schemas.openxmlformats.org/officeDocument/2006/relationships/slideLayout" Target="../slideLayouts/slideLayout131.xml"/></Relationships>
</file>

<file path=ppt/slideMasters/_rels/slideMaster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2.xml"/><Relationship Id="rId1" Type="http://schemas.openxmlformats.org/officeDocument/2006/relationships/slideLayout" Target="../slideLayouts/slideLayout132.xml"/></Relationships>
</file>

<file path=ppt/slideMasters/_rels/slideMaster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3.xml"/><Relationship Id="rId1" Type="http://schemas.openxmlformats.org/officeDocument/2006/relationships/slideLayout" Target="../slideLayouts/slideLayout133.xml"/></Relationships>
</file>

<file path=ppt/slideMasters/_rels/slideMaster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4.xml"/><Relationship Id="rId1" Type="http://schemas.openxmlformats.org/officeDocument/2006/relationships/slideLayout" Target="../slideLayouts/slideLayout134.xml"/></Relationships>
</file>

<file path=ppt/slideMasters/_rels/slideMaster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5.xml"/><Relationship Id="rId1" Type="http://schemas.openxmlformats.org/officeDocument/2006/relationships/slideLayout" Target="../slideLayouts/slideLayout135.xml"/></Relationships>
</file>

<file path=ppt/slideMasters/_rels/slideMaster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6.xml"/><Relationship Id="rId1" Type="http://schemas.openxmlformats.org/officeDocument/2006/relationships/slideLayout" Target="../slideLayouts/slideLayout136.xml"/></Relationships>
</file>

<file path=ppt/slideMasters/_rels/slideMaster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7.xml"/><Relationship Id="rId1" Type="http://schemas.openxmlformats.org/officeDocument/2006/relationships/slideLayout" Target="../slideLayouts/slideLayout137.xml"/></Relationships>
</file>

<file path=ppt/slideMasters/_rels/slideMaster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8.xml"/><Relationship Id="rId1" Type="http://schemas.openxmlformats.org/officeDocument/2006/relationships/slideLayout" Target="../slideLayouts/slideLayout138.xml"/></Relationships>
</file>

<file path=ppt/slideMasters/_rels/slideMaster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9.xml"/><Relationship Id="rId1"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0.xml"/><Relationship Id="rId1" Type="http://schemas.openxmlformats.org/officeDocument/2006/relationships/slideLayout" Target="../slideLayouts/slideLayout140.xml"/></Relationships>
</file>

<file path=ppt/slideMasters/_rels/slideMaster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1.xml"/><Relationship Id="rId1" Type="http://schemas.openxmlformats.org/officeDocument/2006/relationships/slideLayout" Target="../slideLayouts/slideLayout141.xml"/></Relationships>
</file>

<file path=ppt/slideMasters/_rels/slideMaster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2.xml"/><Relationship Id="rId1" Type="http://schemas.openxmlformats.org/officeDocument/2006/relationships/slideLayout" Target="../slideLayouts/slideLayout142.xml"/></Relationships>
</file>

<file path=ppt/slideMasters/_rels/slideMaster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3.xml"/><Relationship Id="rId1" Type="http://schemas.openxmlformats.org/officeDocument/2006/relationships/slideLayout" Target="../slideLayouts/slideLayout143.xml"/></Relationships>
</file>

<file path=ppt/slideMasters/_rels/slideMaster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4.xml"/><Relationship Id="rId1" Type="http://schemas.openxmlformats.org/officeDocument/2006/relationships/slideLayout" Target="../slideLayouts/slideLayout144.xml"/></Relationships>
</file>

<file path=ppt/slideMasters/_rels/slideMaster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5.xml"/><Relationship Id="rId1" Type="http://schemas.openxmlformats.org/officeDocument/2006/relationships/slideLayout" Target="../slideLayouts/slideLayout145.xml"/></Relationships>
</file>

<file path=ppt/slideMasters/_rels/slideMaster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6.xml"/><Relationship Id="rId1" Type="http://schemas.openxmlformats.org/officeDocument/2006/relationships/slideLayout" Target="../slideLayouts/slideLayout146.xml"/></Relationships>
</file>

<file path=ppt/slideMasters/_rels/slideMaster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7.xml"/><Relationship Id="rId1" Type="http://schemas.openxmlformats.org/officeDocument/2006/relationships/slideLayout" Target="../slideLayouts/slideLayout147.xml"/></Relationships>
</file>

<file path=ppt/slideMasters/_rels/slideMaster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8.xml"/><Relationship Id="rId1" Type="http://schemas.openxmlformats.org/officeDocument/2006/relationships/slideLayout" Target="../slideLayouts/slideLayout148.xml"/></Relationships>
</file>

<file path=ppt/slideMasters/_rels/slideMaster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9.xml"/><Relationship Id="rId1"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0.xml"/><Relationship Id="rId1" Type="http://schemas.openxmlformats.org/officeDocument/2006/relationships/slideLayout" Target="../slideLayouts/slideLayout150.xml"/></Relationships>
</file>

<file path=ppt/slideMasters/_rels/slideMaster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1.xml"/><Relationship Id="rId1" Type="http://schemas.openxmlformats.org/officeDocument/2006/relationships/slideLayout" Target="../slideLayouts/slideLayout151.xml"/></Relationships>
</file>

<file path=ppt/slideMasters/_rels/slideMaster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2.xml"/><Relationship Id="rId1" Type="http://schemas.openxmlformats.org/officeDocument/2006/relationships/slideLayout" Target="../slideLayouts/slideLayout152.xml"/></Relationships>
</file>

<file path=ppt/slideMasters/_rels/slideMaster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3.xml"/><Relationship Id="rId1" Type="http://schemas.openxmlformats.org/officeDocument/2006/relationships/slideLayout" Target="../slideLayouts/slideLayout153.xml"/></Relationships>
</file>

<file path=ppt/slideMasters/_rels/slideMaster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4.xml"/><Relationship Id="rId1" Type="http://schemas.openxmlformats.org/officeDocument/2006/relationships/slideLayout" Target="../slideLayouts/slideLayout154.xml"/></Relationships>
</file>

<file path=ppt/slideMasters/_rels/slideMaster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5.xml"/><Relationship Id="rId1" Type="http://schemas.openxmlformats.org/officeDocument/2006/relationships/slideLayout" Target="../slideLayouts/slideLayout155.xml"/></Relationships>
</file>

<file path=ppt/slideMasters/_rels/slideMaster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6.xml"/><Relationship Id="rId1" Type="http://schemas.openxmlformats.org/officeDocument/2006/relationships/slideLayout" Target="../slideLayouts/slideLayout156.xml"/></Relationships>
</file>

<file path=ppt/slideMasters/_rels/slideMaster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7.xml"/><Relationship Id="rId1" Type="http://schemas.openxmlformats.org/officeDocument/2006/relationships/slideLayout" Target="../slideLayouts/slideLayout157.xml"/></Relationships>
</file>

<file path=ppt/slideMasters/_rels/slideMaster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8.xml"/><Relationship Id="rId1" Type="http://schemas.openxmlformats.org/officeDocument/2006/relationships/slideLayout" Target="../slideLayouts/slideLayout158.xml"/></Relationships>
</file>

<file path=ppt/slideMasters/_rels/slideMaster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9.xml"/><Relationship Id="rId1" Type="http://schemas.openxmlformats.org/officeDocument/2006/relationships/slideLayout" Target="../slideLayouts/slideLayout159.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0.xml"/><Relationship Id="rId1" Type="http://schemas.openxmlformats.org/officeDocument/2006/relationships/slideLayout" Target="../slideLayouts/slideLayout160.xml"/></Relationships>
</file>

<file path=ppt/slideMasters/_rels/slideMaster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1.xml"/><Relationship Id="rId1" Type="http://schemas.openxmlformats.org/officeDocument/2006/relationships/slideLayout" Target="../slideLayouts/slideLayout161.xml"/></Relationships>
</file>

<file path=ppt/slideMasters/_rels/slideMaster1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2.xml"/><Relationship Id="rId1" Type="http://schemas.openxmlformats.org/officeDocument/2006/relationships/slideLayout" Target="../slideLayouts/slideLayout162.xml"/></Relationships>
</file>

<file path=ppt/slideMasters/_rels/slideMaster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3.xml"/><Relationship Id="rId1" Type="http://schemas.openxmlformats.org/officeDocument/2006/relationships/slideLayout" Target="../slideLayouts/slideLayout163.xml"/></Relationships>
</file>

<file path=ppt/slideMasters/_rels/slideMaster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4.xml"/><Relationship Id="rId1" Type="http://schemas.openxmlformats.org/officeDocument/2006/relationships/slideLayout" Target="../slideLayouts/slideLayout164.xml"/></Relationships>
</file>

<file path=ppt/slideMasters/_rels/slideMaster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5.xml"/><Relationship Id="rId1" Type="http://schemas.openxmlformats.org/officeDocument/2006/relationships/slideLayout" Target="../slideLayouts/slideLayout165.xml"/></Relationships>
</file>

<file path=ppt/slideMasters/_rels/slideMaster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6.xml"/><Relationship Id="rId1" Type="http://schemas.openxmlformats.org/officeDocument/2006/relationships/slideLayout" Target="../slideLayouts/slideLayout166.xml"/></Relationships>
</file>

<file path=ppt/slideMasters/_rels/slideMaster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7.xml"/><Relationship Id="rId1" Type="http://schemas.openxmlformats.org/officeDocument/2006/relationships/slideLayout" Target="../slideLayouts/slideLayout167.xml"/></Relationships>
</file>

<file path=ppt/slideMasters/_rels/slideMaster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8.xml"/><Relationship Id="rId1" Type="http://schemas.openxmlformats.org/officeDocument/2006/relationships/slideLayout" Target="../slideLayouts/slideLayout168.xml"/></Relationships>
</file>

<file path=ppt/slideMasters/_rels/slideMaster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9.xml"/><Relationship Id="rId1"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0.xml"/><Relationship Id="rId1" Type="http://schemas.openxmlformats.org/officeDocument/2006/relationships/slideLayout" Target="../slideLayouts/slideLayout170.xml"/></Relationships>
</file>

<file path=ppt/slideMasters/_rels/slideMaster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1.xml"/><Relationship Id="rId1" Type="http://schemas.openxmlformats.org/officeDocument/2006/relationships/slideLayout" Target="../slideLayouts/slideLayout171.xml"/></Relationships>
</file>

<file path=ppt/slideMasters/_rels/slideMaster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2.xml"/><Relationship Id="rId1" Type="http://schemas.openxmlformats.org/officeDocument/2006/relationships/slideLayout" Target="../slideLayouts/slideLayout172.xml"/></Relationships>
</file>

<file path=ppt/slideMasters/_rels/slideMaster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3.xml"/><Relationship Id="rId1" Type="http://schemas.openxmlformats.org/officeDocument/2006/relationships/slideLayout" Target="../slideLayouts/slideLayout173.xml"/></Relationships>
</file>

<file path=ppt/slideMasters/_rels/slideMaster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4.xml"/><Relationship Id="rId1" Type="http://schemas.openxmlformats.org/officeDocument/2006/relationships/slideLayout" Target="../slideLayouts/slideLayout174.xml"/></Relationships>
</file>

<file path=ppt/slideMasters/_rels/slideMaster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5.xml"/><Relationship Id="rId1" Type="http://schemas.openxmlformats.org/officeDocument/2006/relationships/slideLayout" Target="../slideLayouts/slideLayout175.xml"/></Relationships>
</file>

<file path=ppt/slideMasters/_rels/slideMaster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6.xml"/><Relationship Id="rId1" Type="http://schemas.openxmlformats.org/officeDocument/2006/relationships/slideLayout" Target="../slideLayouts/slideLayout176.xml"/></Relationships>
</file>

<file path=ppt/slideMasters/_rels/slideMaster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7.xml"/><Relationship Id="rId1" Type="http://schemas.openxmlformats.org/officeDocument/2006/relationships/slideLayout" Target="../slideLayouts/slideLayout177.xml"/></Relationships>
</file>

<file path=ppt/slideMasters/_rels/slideMaster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8.xml"/><Relationship Id="rId1" Type="http://schemas.openxmlformats.org/officeDocument/2006/relationships/slideLayout" Target="../slideLayouts/slideLayout178.xml"/></Relationships>
</file>

<file path=ppt/slideMasters/_rels/slideMaster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9.xml"/><Relationship Id="rId1" Type="http://schemas.openxmlformats.org/officeDocument/2006/relationships/slideLayout" Target="../slideLayouts/slideLayout179.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0.xml"/><Relationship Id="rId1" Type="http://schemas.openxmlformats.org/officeDocument/2006/relationships/slideLayout" Target="../slideLayouts/slideLayout180.xml"/></Relationships>
</file>

<file path=ppt/slideMasters/_rels/slideMaster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1.xml"/><Relationship Id="rId1" Type="http://schemas.openxmlformats.org/officeDocument/2006/relationships/slideLayout" Target="../slideLayouts/slideLayout181.xml"/></Relationships>
</file>

<file path=ppt/slideMasters/_rels/slideMaster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2.xml"/><Relationship Id="rId1" Type="http://schemas.openxmlformats.org/officeDocument/2006/relationships/slideLayout" Target="../slideLayouts/slideLayout182.xml"/></Relationships>
</file>

<file path=ppt/slideMasters/_rels/slideMaster1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3.xml"/><Relationship Id="rId1" Type="http://schemas.openxmlformats.org/officeDocument/2006/relationships/slideLayout" Target="../slideLayouts/slideLayout183.xml"/></Relationships>
</file>

<file path=ppt/slideMasters/_rels/slideMaster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4.xml"/><Relationship Id="rId1" Type="http://schemas.openxmlformats.org/officeDocument/2006/relationships/slideLayout" Target="../slideLayouts/slideLayout184.xml"/></Relationships>
</file>

<file path=ppt/slideMasters/_rels/slideMaster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5.xml"/><Relationship Id="rId1" Type="http://schemas.openxmlformats.org/officeDocument/2006/relationships/slideLayout" Target="../slideLayouts/slideLayout185.xml"/></Relationships>
</file>

<file path=ppt/slideMasters/_rels/slideMaster1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6.xml"/><Relationship Id="rId1" Type="http://schemas.openxmlformats.org/officeDocument/2006/relationships/slideLayout" Target="../slideLayouts/slideLayout186.xml"/></Relationships>
</file>

<file path=ppt/slideMasters/_rels/slideMaster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7.xml"/><Relationship Id="rId1" Type="http://schemas.openxmlformats.org/officeDocument/2006/relationships/slideLayout" Target="../slideLayouts/slideLayout187.xml"/></Relationships>
</file>

<file path=ppt/slideMasters/_rels/slideMaster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8.xml"/><Relationship Id="rId1" Type="http://schemas.openxmlformats.org/officeDocument/2006/relationships/slideLayout" Target="../slideLayouts/slideLayout188.xml"/></Relationships>
</file>

<file path=ppt/slideMasters/_rels/slideMaster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9.xml"/><Relationship Id="rId1" Type="http://schemas.openxmlformats.org/officeDocument/2006/relationships/slideLayout" Target="../slideLayouts/slideLayout189.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0.xml"/><Relationship Id="rId1" Type="http://schemas.openxmlformats.org/officeDocument/2006/relationships/slideLayout" Target="../slideLayouts/slideLayout190.xml"/></Relationships>
</file>

<file path=ppt/slideMasters/_rels/slideMaster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1.xml"/><Relationship Id="rId1" Type="http://schemas.openxmlformats.org/officeDocument/2006/relationships/slideLayout" Target="../slideLayouts/slideLayout191.xml"/></Relationships>
</file>

<file path=ppt/slideMasters/_rels/slideMaster1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2.xml"/><Relationship Id="rId1" Type="http://schemas.openxmlformats.org/officeDocument/2006/relationships/slideLayout" Target="../slideLayouts/slideLayout192.xml"/></Relationships>
</file>

<file path=ppt/slideMasters/_rels/slideMaster1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3.xml"/><Relationship Id="rId1" Type="http://schemas.openxmlformats.org/officeDocument/2006/relationships/slideLayout" Target="../slideLayouts/slideLayout193.xml"/></Relationships>
</file>

<file path=ppt/slideMasters/_rels/slideMaster1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4.xml"/><Relationship Id="rId1" Type="http://schemas.openxmlformats.org/officeDocument/2006/relationships/slideLayout" Target="../slideLayouts/slideLayout194.xml"/></Relationships>
</file>

<file path=ppt/slideMasters/_rels/slideMaster1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5.xml"/><Relationship Id="rId1" Type="http://schemas.openxmlformats.org/officeDocument/2006/relationships/slideLayout" Target="../slideLayouts/slideLayout195.xml"/></Relationships>
</file>

<file path=ppt/slideMasters/_rels/slideMaster1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6.xml"/><Relationship Id="rId1" Type="http://schemas.openxmlformats.org/officeDocument/2006/relationships/slideLayout" Target="../slideLayouts/slideLayout196.xml"/></Relationships>
</file>

<file path=ppt/slideMasters/_rels/slideMaster1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7.xml"/><Relationship Id="rId1" Type="http://schemas.openxmlformats.org/officeDocument/2006/relationships/slideLayout" Target="../slideLayouts/slideLayout197.xml"/></Relationships>
</file>

<file path=ppt/slideMasters/_rels/slideMaster1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8.xml"/><Relationship Id="rId1" Type="http://schemas.openxmlformats.org/officeDocument/2006/relationships/slideLayout" Target="../slideLayouts/slideLayout198.xml"/></Relationships>
</file>

<file path=ppt/slideMasters/_rels/slideMaster1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9.xml"/><Relationship Id="rId1" Type="http://schemas.openxmlformats.org/officeDocument/2006/relationships/slideLayout" Target="../slideLayouts/slideLayout199.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1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0.xml"/><Relationship Id="rId1" Type="http://schemas.openxmlformats.org/officeDocument/2006/relationships/slideLayout" Target="../slideLayouts/slideLayout200.xml"/></Relationships>
</file>

<file path=ppt/slideMasters/_rels/slideMaster1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1.xml"/><Relationship Id="rId1" Type="http://schemas.openxmlformats.org/officeDocument/2006/relationships/slideLayout" Target="../slideLayouts/slideLayout201.xml"/></Relationships>
</file>

<file path=ppt/slideMasters/_rels/slideMaster1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2.xml"/><Relationship Id="rId1" Type="http://schemas.openxmlformats.org/officeDocument/2006/relationships/slideLayout" Target="../slideLayouts/slideLayout202.xml"/></Relationships>
</file>

<file path=ppt/slideMasters/_rels/slideMaster1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3.xml"/><Relationship Id="rId1" Type="http://schemas.openxmlformats.org/officeDocument/2006/relationships/slideLayout" Target="../slideLayouts/slideLayout203.xml"/></Relationships>
</file>

<file path=ppt/slideMasters/_rels/slideMaster1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4.xml"/><Relationship Id="rId1" Type="http://schemas.openxmlformats.org/officeDocument/2006/relationships/slideLayout" Target="../slideLayouts/slideLayout204.xml"/></Relationships>
</file>

<file path=ppt/slideMasters/_rels/slideMaster195.xml.rels><?xml version="1.0" encoding="UTF-8" standalone="yes"?>
<Relationships xmlns="http://schemas.openxmlformats.org/package/2006/relationships"><Relationship Id="rId3" Type="http://schemas.openxmlformats.org/officeDocument/2006/relationships/theme" Target="../theme/theme195.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3.xml"/><Relationship Id="rId1" Type="http://schemas.openxmlformats.org/officeDocument/2006/relationships/slideLayout" Target="../slideLayouts/slideLayout4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4.xml"/><Relationship Id="rId1" Type="http://schemas.openxmlformats.org/officeDocument/2006/relationships/slideLayout" Target="../slideLayouts/slideLayout4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5.xml"/><Relationship Id="rId1" Type="http://schemas.openxmlformats.org/officeDocument/2006/relationships/slideLayout" Target="../slideLayouts/slideLayout4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6.xml"/><Relationship Id="rId1" Type="http://schemas.openxmlformats.org/officeDocument/2006/relationships/slideLayout" Target="../slideLayouts/slideLayout4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7.xml"/><Relationship Id="rId1" Type="http://schemas.openxmlformats.org/officeDocument/2006/relationships/slideLayout" Target="../slideLayouts/slideLayout4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8.xml"/><Relationship Id="rId1" Type="http://schemas.openxmlformats.org/officeDocument/2006/relationships/slideLayout" Target="../slideLayouts/slideLayout4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9.xml"/><Relationship Id="rId1"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0.xml"/><Relationship Id="rId1" Type="http://schemas.openxmlformats.org/officeDocument/2006/relationships/slideLayout" Target="../slideLayouts/slideLayout50.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1.xml"/><Relationship Id="rId1" Type="http://schemas.openxmlformats.org/officeDocument/2006/relationships/slideLayout" Target="../slideLayouts/slideLayout51.xm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2.xml"/><Relationship Id="rId1" Type="http://schemas.openxmlformats.org/officeDocument/2006/relationships/slideLayout" Target="../slideLayouts/slideLayout52.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3.xml"/><Relationship Id="rId1" Type="http://schemas.openxmlformats.org/officeDocument/2006/relationships/slideLayout" Target="../slideLayouts/slideLayout53.xm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4.xml"/><Relationship Id="rId1" Type="http://schemas.openxmlformats.org/officeDocument/2006/relationships/slideLayout" Target="../slideLayouts/slideLayout54.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5.xml"/><Relationship Id="rId1" Type="http://schemas.openxmlformats.org/officeDocument/2006/relationships/slideLayout" Target="../slideLayouts/slideLayout55.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6.xml"/><Relationship Id="rId1" Type="http://schemas.openxmlformats.org/officeDocument/2006/relationships/slideLayout" Target="../slideLayouts/slideLayout56.xml"/></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7.xml"/><Relationship Id="rId1" Type="http://schemas.openxmlformats.org/officeDocument/2006/relationships/slideLayout" Target="../slideLayouts/slideLayout57.xml"/></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8.xml"/><Relationship Id="rId1" Type="http://schemas.openxmlformats.org/officeDocument/2006/relationships/slideLayout" Target="../slideLayouts/slideLayout58.xml"/></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9.xml"/><Relationship Id="rId1"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0.xml"/><Relationship Id="rId1" Type="http://schemas.openxmlformats.org/officeDocument/2006/relationships/slideLayout" Target="../slideLayouts/slideLayout60.xml"/></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1.xml"/><Relationship Id="rId1" Type="http://schemas.openxmlformats.org/officeDocument/2006/relationships/slideLayout" Target="../slideLayouts/slideLayout61.xm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2.xml"/><Relationship Id="rId1" Type="http://schemas.openxmlformats.org/officeDocument/2006/relationships/slideLayout" Target="../slideLayouts/slideLayout62.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3.xml"/><Relationship Id="rId1" Type="http://schemas.openxmlformats.org/officeDocument/2006/relationships/slideLayout" Target="../slideLayouts/slideLayout63.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4.xml"/><Relationship Id="rId1" Type="http://schemas.openxmlformats.org/officeDocument/2006/relationships/slideLayout" Target="../slideLayouts/slideLayout64.xml"/></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5.xml"/><Relationship Id="rId1" Type="http://schemas.openxmlformats.org/officeDocument/2006/relationships/slideLayout" Target="../slideLayouts/slideLayout65.xml"/></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6.xml"/><Relationship Id="rId1" Type="http://schemas.openxmlformats.org/officeDocument/2006/relationships/slideLayout" Target="../slideLayouts/slideLayout66.xml"/></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7.xml"/><Relationship Id="rId1" Type="http://schemas.openxmlformats.org/officeDocument/2006/relationships/slideLayout" Target="../slideLayouts/slideLayout67.xml"/></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8.xml"/><Relationship Id="rId1" Type="http://schemas.openxmlformats.org/officeDocument/2006/relationships/slideLayout" Target="../slideLayouts/slideLayout68.xml"/></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9.xml"/><Relationship Id="rId1"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0.xml"/><Relationship Id="rId1" Type="http://schemas.openxmlformats.org/officeDocument/2006/relationships/slideLayout" Target="../slideLayouts/slideLayout70.xml"/></Relationships>
</file>

<file path=ppt/slideMasters/_rels/slideMaster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1.xml"/><Relationship Id="rId1" Type="http://schemas.openxmlformats.org/officeDocument/2006/relationships/slideLayout" Target="../slideLayouts/slideLayout71.xml"/></Relationships>
</file>

<file path=ppt/slideMasters/_rels/slideMaster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2.xml"/><Relationship Id="rId1" Type="http://schemas.openxmlformats.org/officeDocument/2006/relationships/slideLayout" Target="../slideLayouts/slideLayout72.xml"/></Relationships>
</file>

<file path=ppt/slideMasters/_rels/slideMaster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3.xml"/><Relationship Id="rId1" Type="http://schemas.openxmlformats.org/officeDocument/2006/relationships/slideLayout" Target="../slideLayouts/slideLayout73.xml"/></Relationships>
</file>

<file path=ppt/slideMasters/_rels/slideMaster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4.xml"/><Relationship Id="rId1" Type="http://schemas.openxmlformats.org/officeDocument/2006/relationships/slideLayout" Target="../slideLayouts/slideLayout74.xml"/></Relationships>
</file>

<file path=ppt/slideMasters/_rels/slideMaster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5.xml"/><Relationship Id="rId1" Type="http://schemas.openxmlformats.org/officeDocument/2006/relationships/slideLayout" Target="../slideLayouts/slideLayout75.xml"/></Relationships>
</file>

<file path=ppt/slideMasters/_rels/slideMaster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6.xml"/><Relationship Id="rId1" Type="http://schemas.openxmlformats.org/officeDocument/2006/relationships/slideLayout" Target="../slideLayouts/slideLayout76.xml"/></Relationships>
</file>

<file path=ppt/slideMasters/_rels/slideMaster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7.xml"/><Relationship Id="rId1" Type="http://schemas.openxmlformats.org/officeDocument/2006/relationships/slideLayout" Target="../slideLayouts/slideLayout77.xml"/></Relationships>
</file>

<file path=ppt/slideMasters/_rels/slideMaster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8.xml"/><Relationship Id="rId1" Type="http://schemas.openxmlformats.org/officeDocument/2006/relationships/slideLayout" Target="../slideLayouts/slideLayout78.xml"/></Relationships>
</file>

<file path=ppt/slideMasters/_rels/slideMaster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9.xml"/><Relationship Id="rId1"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0.xml"/><Relationship Id="rId1" Type="http://schemas.openxmlformats.org/officeDocument/2006/relationships/slideLayout" Target="../slideLayouts/slideLayout80.xml"/></Relationships>
</file>

<file path=ppt/slideMasters/_rels/slideMaster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1.xml"/><Relationship Id="rId1" Type="http://schemas.openxmlformats.org/officeDocument/2006/relationships/slideLayout" Target="../slideLayouts/slideLayout81.xml"/></Relationships>
</file>

<file path=ppt/slideMasters/_rels/slideMaster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2.xml"/><Relationship Id="rId1" Type="http://schemas.openxmlformats.org/officeDocument/2006/relationships/slideLayout" Target="../slideLayouts/slideLayout82.xml"/></Relationships>
</file>

<file path=ppt/slideMasters/_rels/slideMaster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3.xml"/><Relationship Id="rId1" Type="http://schemas.openxmlformats.org/officeDocument/2006/relationships/slideLayout" Target="../slideLayouts/slideLayout83.xml"/></Relationships>
</file>

<file path=ppt/slideMasters/_rels/slideMaster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4.xml"/><Relationship Id="rId1" Type="http://schemas.openxmlformats.org/officeDocument/2006/relationships/slideLayout" Target="../slideLayouts/slideLayout84.xml"/></Relationships>
</file>

<file path=ppt/slideMasters/_rels/slideMaster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5.xml"/><Relationship Id="rId1" Type="http://schemas.openxmlformats.org/officeDocument/2006/relationships/slideLayout" Target="../slideLayouts/slideLayout85.xml"/></Relationships>
</file>

<file path=ppt/slideMasters/_rels/slideMaster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6.xml"/><Relationship Id="rId1" Type="http://schemas.openxmlformats.org/officeDocument/2006/relationships/slideLayout" Target="../slideLayouts/slideLayout86.xml"/></Relationships>
</file>

<file path=ppt/slideMasters/_rels/slideMaster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7.xml"/><Relationship Id="rId1" Type="http://schemas.openxmlformats.org/officeDocument/2006/relationships/slideLayout" Target="../slideLayouts/slideLayout87.xml"/></Relationships>
</file>

<file path=ppt/slideMasters/_rels/slideMaster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8.xml"/><Relationship Id="rId1" Type="http://schemas.openxmlformats.org/officeDocument/2006/relationships/slideLayout" Target="../slideLayouts/slideLayout88.xml"/></Relationships>
</file>

<file path=ppt/slideMasters/_rels/slideMaster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9.xml"/><Relationship Id="rId1"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0.xml"/><Relationship Id="rId1" Type="http://schemas.openxmlformats.org/officeDocument/2006/relationships/slideLayout" Target="../slideLayouts/slideLayout90.xml"/></Relationships>
</file>

<file path=ppt/slideMasters/_rels/slideMaster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1.xml"/><Relationship Id="rId1" Type="http://schemas.openxmlformats.org/officeDocument/2006/relationships/slideLayout" Target="../slideLayouts/slideLayout91.xml"/></Relationships>
</file>

<file path=ppt/slideMasters/_rels/slideMaster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2.xml"/><Relationship Id="rId1" Type="http://schemas.openxmlformats.org/officeDocument/2006/relationships/slideLayout" Target="../slideLayouts/slideLayout92.xml"/></Relationships>
</file>

<file path=ppt/slideMasters/_rels/slideMaster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3.xml"/><Relationship Id="rId1" Type="http://schemas.openxmlformats.org/officeDocument/2006/relationships/slideLayout" Target="../slideLayouts/slideLayout93.xml"/></Relationships>
</file>

<file path=ppt/slideMasters/_rels/slideMaster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4.xml"/><Relationship Id="rId1" Type="http://schemas.openxmlformats.org/officeDocument/2006/relationships/slideLayout" Target="../slideLayouts/slideLayout94.xml"/></Relationships>
</file>

<file path=ppt/slideMasters/_rels/slideMaster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5.xml"/><Relationship Id="rId1" Type="http://schemas.openxmlformats.org/officeDocument/2006/relationships/slideLayout" Target="../slideLayouts/slideLayout95.xml"/></Relationships>
</file>

<file path=ppt/slideMasters/_rels/slideMaster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6.xml"/><Relationship Id="rId1" Type="http://schemas.openxmlformats.org/officeDocument/2006/relationships/slideLayout" Target="../slideLayouts/slideLayout96.xml"/></Relationships>
</file>

<file path=ppt/slideMasters/_rels/slideMaster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7.xml"/><Relationship Id="rId1" Type="http://schemas.openxmlformats.org/officeDocument/2006/relationships/slideLayout" Target="../slideLayouts/slideLayout97.xml"/></Relationships>
</file>

<file path=ppt/slideMasters/_rels/slideMaster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8.xml"/><Relationship Id="rId1" Type="http://schemas.openxmlformats.org/officeDocument/2006/relationships/slideLayout" Target="../slideLayouts/slideLayout98.xml"/></Relationships>
</file>

<file path=ppt/slideMasters/_rels/slideMaster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9.xml"/><Relationship Id="rId1"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_rels/slideMaster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0.xml"/><Relationship Id="rId1" Type="http://schemas.openxmlformats.org/officeDocument/2006/relationships/slideLayout" Target="../slideLayouts/slideLayout100.xml"/></Relationships>
</file>

<file path=ppt/slideMasters/_rels/slideMaster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1.xml"/><Relationship Id="rId1" Type="http://schemas.openxmlformats.org/officeDocument/2006/relationships/slideLayout" Target="../slideLayouts/slideLayout101.xml"/></Relationships>
</file>

<file path=ppt/slideMasters/_rels/slideMaster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2.xml"/><Relationship Id="rId1" Type="http://schemas.openxmlformats.org/officeDocument/2006/relationships/slideLayout" Target="../slideLayouts/slideLayout102.xml"/></Relationships>
</file>

<file path=ppt/slideMasters/_rels/slideMaster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3.xml"/><Relationship Id="rId1" Type="http://schemas.openxmlformats.org/officeDocument/2006/relationships/slideLayout" Target="../slideLayouts/slideLayout103.xml"/></Relationships>
</file>

<file path=ppt/slideMasters/_rels/slideMaster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4.xml"/><Relationship Id="rId1" Type="http://schemas.openxmlformats.org/officeDocument/2006/relationships/slideLayout" Target="../slideLayouts/slideLayout104.xml"/></Relationships>
</file>

<file path=ppt/slideMasters/_rels/slideMaster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5.xml"/><Relationship Id="rId1" Type="http://schemas.openxmlformats.org/officeDocument/2006/relationships/slideLayout" Target="../slideLayouts/slideLayout105.xml"/></Relationships>
</file>

<file path=ppt/slideMasters/_rels/slideMaster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6.xml"/><Relationship Id="rId1" Type="http://schemas.openxmlformats.org/officeDocument/2006/relationships/slideLayout" Target="../slideLayouts/slideLayout106.xml"/></Relationships>
</file>

<file path=ppt/slideMasters/_rels/slideMaster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7.xml"/><Relationship Id="rId1" Type="http://schemas.openxmlformats.org/officeDocument/2006/relationships/slideLayout" Target="../slideLayouts/slideLayout107.xml"/></Relationships>
</file>

<file path=ppt/slideMasters/_rels/slideMaster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8.xml"/><Relationship Id="rId1" Type="http://schemas.openxmlformats.org/officeDocument/2006/relationships/slideLayout" Target="../slideLayouts/slideLayout108.xml"/></Relationships>
</file>

<file path=ppt/slideMasters/_rels/slideMaster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9.xml"/><Relationship Id="rId1"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Picture2"/>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205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B847D50-FBE7-43EE-AEF5-D6970BF4F9E2}" type="slidenum">
              <a:rPr lang="en-US" sz="1200" b="1">
                <a:solidFill>
                  <a:schemeClr val="bg1"/>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126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58AC3C0B-4B07-49E5-8F6E-4D7A17E1B17E}"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42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0817FA-818B-40C8-956C-A5D769FB241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342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6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445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AA7A3C-EE97-4874-ABBA-DD19CA92B933}"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445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47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F717ECC-714F-4CDB-AD9B-79FC4248CF4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547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649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79A841E-8425-4183-87C4-313C809DD8D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650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7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52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80FACFA-EEC0-48AE-850D-D121AC304AB0}"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752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854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D5CD591-9A77-440E-800A-CEC4F369AE4E}"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854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7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957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CE2F0D1-9DCA-4F9C-9567-77EE2731DAF3}"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957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8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059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E767FBC-7010-4979-A0EA-22814A3F69D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059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8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161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C0E31B5-2977-4F35-A914-37F8013E4D7A}"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162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8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4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12B259E-7000-4474-BD61-54F151E7D5CA}"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264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8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229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8FE5AD64-3ECF-4F78-92BD-FEFDA358603D}"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366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20F60CD-0FCC-4E70-ADD2-C1A4D0794878}"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366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8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469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3A3CDBD-DD97-4798-8564-80CD1A1920C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469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9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571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392CDBC-E2C7-4827-A954-BA68FB487D93}"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571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9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673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C944455-E17D-42A9-BD09-DB0079E23E6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674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9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776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83E0857-D5EC-432B-AAE2-00EDA1735E5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776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9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878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765E08C-DE02-4E74-9A70-C64549A3FC0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878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9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981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710BFE0-09EB-4E91-856C-43D00A2D50C8}"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981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0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083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692292B-90F5-4740-A943-79C32A859E41}"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083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0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185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B8E7E2B-070E-44F4-8171-2404FD5B1D66}"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186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0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88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231040A-B2BA-4AEB-8A9D-95563E17D92A}"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288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0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331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4385505F-B3E6-4C66-B9E6-7F0127B9623D}"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390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3D6F8AF-07D3-49A7-A62D-224CB43515F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390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0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493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AA6CB1C-31F7-4AFB-977C-C86B5985E19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493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1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595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859D56A-F9C3-4166-8E55-8606EB44199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595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1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697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059EFED-D2D7-44AF-8548-61ECCEC97676}"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698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1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800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58A0BBD-A5B6-4C2A-87D4-5891BC88267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800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1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902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43687A0-69F5-4FAD-9B76-64646F0ED231}"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902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1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005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274F4DE-59DB-43FE-9017-687E235592D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005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2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107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B15F9BC-447C-40F9-B1A3-24F6D23593A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107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2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209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F055F6F-8A58-4BAD-8E43-60D55C3F519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210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2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2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A2E161C-87CF-4E3F-952F-D391D8109166}"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312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2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434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BB0815F4-B83A-4C42-9EB6-C067640C6BFA}"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414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1EE1F94-1B5E-4700-A7B6-F72710E76AF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414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2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517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856F7C2-9AEE-4AA5-8CC8-CB80B786833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517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3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619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C0452D7-9A2F-466C-BCDB-4B25F586F16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619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3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721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FC7B840-AC97-4DA9-9666-E054B2FB1A18}"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722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3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824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2D10F18-A72E-4FC1-8B2A-21A31D2A20D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824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926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30050CF-6533-482C-9D95-69F96A497EF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926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3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3D102F5-AEED-4F32-99A8-18B4F8720E73}"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029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4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131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C3FEF6E-859A-4227-9462-AB72454E1A8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131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4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233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C1B37C5-806A-4B25-817D-74E38260DFE3}"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234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4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6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E97E659-BF2B-4BF4-A1F6-BA3DF15BC31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336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4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536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CEB3731E-25E4-4BC6-A33A-153AC5BEDCCC}"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438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00BB7CB-344A-46A9-8F79-63ABEF659E2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438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4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541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9D53568-F345-4CEE-9EF2-FAC599A61AE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541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5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643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101C269-3FC5-46A6-BB00-69984AA22BFB}"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643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5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745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8A3C028-85FD-4681-81F8-1F781C252E0E}"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746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5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848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5FA6F0A-2FF2-4E81-941F-73CDDF093B2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848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5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950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D67C1A0-BC53-4121-B535-EB70C5C52616}"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950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5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053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81BC8A2-5BBE-4DD7-80AC-C7EB780E0D8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053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6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155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84AE4E7-CA44-4709-9D23-EF1A68B7B72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155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6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257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2D030C8-3E3E-4C1A-8156-E674F9D0A66F}"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258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6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0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A7F9A21-93A9-4031-B56D-5B6F057C27E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360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6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638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1F3DE1B6-DDFB-499F-BE18-A55A0C47E251}"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62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77DCF78-8CA2-4482-B42C-B7A23510B6D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462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6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565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EB4B4FA-8FBB-44AE-8E1C-17032F2D86D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565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667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34248D4-BA49-4131-AC49-677ADC88F533}"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667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769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F14AEA9-0DF2-4456-934E-399FC8213858}"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770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7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872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60172F0-060F-43C2-AD5F-1E8D72BD53C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872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974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1DEB7AF-2ECA-4D35-8533-4D8BAAEDB100}"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974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7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077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67D7619-5629-47A6-840F-2F0B3E8A122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077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8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179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F2A8507-8FB5-48BB-A9EF-ECDDA2328FF1}"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179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8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281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5032001-CC01-47DE-A871-31E843AE100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282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8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4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DCFC511-26A3-4292-BA5E-A73AEEFF5F58}"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384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8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741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7539B2BB-2923-4285-9A47-9C4172DF5668}"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0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486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1122389-351E-40F9-84B7-7A951414BD0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486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8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589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ACB6065-4E94-4412-8AFE-D963F8B8E37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589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9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691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4D38C79-5985-48E6-8689-25986520020A}"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691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9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793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94EC114-2E21-48B3-BDBF-1FDB822BD11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794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9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896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6B65459-84E2-4A06-814A-A61389D7958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896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9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998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19477CA-FA74-473A-9D80-7E6997C19EA6}"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998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9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101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DDD45BF-6390-40C5-8C36-4DD0E4B87F7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101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0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203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BFC2626-3090-4758-B7BA-4C0A5DC423B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203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0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305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0780C27-6987-459C-8481-B2C39F9445B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306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0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08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DFDF1BB-C094-46B3-BE6B-0B1EADF3FDD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408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0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843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84726254-84C5-4CC7-95BA-2588D03C4AB2}"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0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510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A391984-9A56-4A50-A6D2-498745606A60}"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510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0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613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75C526B-DEB5-47CC-A5FE-BB53DC1DEBFA}"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613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1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715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5F57F99-6E5C-473F-815C-7EB19B52632E}"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715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1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817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AB140EF-67B6-4FEC-AF83-BE2FC3F76EAA}"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818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1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920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B627B87-6CD4-44CA-8434-135EF1A1658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920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1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2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9B16426-9353-493A-A4D1-758FB5D4F546}"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022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1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125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A3190C1-77CA-4612-A17F-A70A53962B4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125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2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227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5F6D955-78EE-4921-B2D0-6B188EA421E1}"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227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2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329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330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2EB88FB-2C36-4DB2-B414-62C5DB6B1231}"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2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2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432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CB8A3D9-E3AF-4384-A020-66D0737079FD}"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2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946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04F020E6-0746-4FE2-BE06-08D80AF3F5AD}"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534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534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D0286E0-FF80-4D41-9ADF-C0B7074EDE74}"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2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637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637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4BC2707-E6A7-4224-8C0E-2FA9AA93D737}"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3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739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739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5A1070E-C091-41AE-AA44-96D64DFAD71C}"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3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841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842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DC620FA-DA33-4077-B26B-65FC3977D9C8}"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3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944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944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CDEF445-885C-4345-9916-9710138910D9}"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046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046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4357181-ABF7-4054-984C-8DEB45189DF2}"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3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149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149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E44B020-54EB-45D3-8C47-BDB36069FA72}"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4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251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251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123E18C-3323-4D7C-922A-52721B707B82}"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4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353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354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4A0BD17-B21D-4DCB-8E06-651A2B1D27DC}"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4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6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456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CE4D960-8D7A-42FA-B7FC-6517BA5B2E43}"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4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048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3996BB3D-2D68-4667-8AFF-86123FE0F475}"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0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558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558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04BB855-FE82-41D4-BFFD-018BE89942D5}"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4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661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661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442E555-9367-4833-B9CC-59779FA631AB}"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5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63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763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2D9A06D-A540-4EA8-89C0-A01CCE25A8E8}"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5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865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866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2A97E4B-AE9B-4828-88F4-047CCC1AE6BD}"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5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968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968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19A6F61-8B90-4ADC-85AC-1EDEB0B4FC05}"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5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0706" name="Picture 8" descr="Picture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20070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41D3883-0457-4837-A77B-F5FFEADC3946}"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307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EF081B52-4EE0-40EE-9816-7CF3073B93AD}"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150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79BDE43C-A493-4F3B-A21C-10DD3E0727C4}"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253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420459CF-4FF1-49F4-8FD9-F9790465450A}"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1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355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440A6365-A395-4F64-BF89-56C527338231}"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458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2B487280-423E-45F2-B954-7534F254BF4F}"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1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560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09713BC9-E749-4F23-956B-9464DF00A95F}"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662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184A8314-0E9C-4D31-9D69-D5B86D756361}"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1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765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827601E7-8B25-4E38-92AF-09300BEAF672}"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67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867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25AEB6F0-A52A-4FBC-8E43-7F4C397C15B4}"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970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FFA615BB-A4E3-44A8-9E3A-6A88B21DF232}"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2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3072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55A7471F-36B9-4BE9-B8BE-6A80DB5108B4}"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410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A3008AB6-0FE8-46FA-92DF-ADFA9DD82F84}"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4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3174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E2F086EA-F7B5-4677-9D2A-6DF72CBB867A}"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3277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DB4BB13A-A12D-40A3-836F-4FE5EB6FAF9D}"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79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3379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B910DBFE-87EF-49F0-8DF5-46659B0C9BD7}"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481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3482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85534A8B-012F-41AC-ADD1-AF4B90D61ADA}"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3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84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3584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DE5B89C6-10FB-4FC0-AD53-A5506DA9B5B1}"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686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3686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A80F7469-500A-453B-B19A-232B3B32A67A}"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3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B819FBF-B0A3-455D-B6A0-67FCD550070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789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4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91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39D5C8A-88B1-4E87-8C6C-CB409424DD8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891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4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993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FD98EA2-DE7E-4A9E-BF8F-3B868191D7A1}"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994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4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EF5C1D0-7ED2-4238-9B2B-17049216A388}"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6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4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512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320D4960-071D-4040-BFE2-703460790B05}"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98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ADDF5E6-16F5-46DE-BC0F-AFCFB65B61A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198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4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301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41F9E08-6437-4588-8ABD-A9CB8F9858AB}"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301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5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403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481D394-99BD-4123-9A61-A89B0A9A440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403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5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05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7996539-002A-40F9-B129-D1908794E56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506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5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608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BFCD7E3-AB2F-4FB2-A934-2BC8760C695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608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5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710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E9AD274-E4E6-4B88-B45F-66D7A8610DF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710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5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813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85107B9-BE33-441E-81C9-39AD0795549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813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6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915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B0651CE-11A2-4B6E-92C0-627EB940594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915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017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B033808-001F-4AC3-A69E-4F8115A0BB6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018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6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0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E899537-D20C-49C3-9099-567F76BA50A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0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6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614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08426C4E-EF82-492D-B310-3CCB785BE8BD}"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222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420D18E-1FE8-4235-9083-99E7274741C3}"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222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6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325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844C15A-E53E-4823-8E57-3D3912D998A0}"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325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427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4546D0F-12D1-4266-9046-A3D4A7781BF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427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29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B6A542F-33BA-4250-A334-A35FB9E884C3}"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530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7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632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6FD4C00-F9C8-4C30-80BC-2B8265E43FA8}"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632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734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2F58437-6E11-4EF6-988A-ABBDF083E2B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734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7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837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3A82FFA-5485-4A0B-840C-B8990E422F6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837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8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939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09D88AF-3799-4DB5-9064-45ADD3A78C6E}"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939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8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041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C8F0D20-5409-454A-B188-13F9C366C09F}"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042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8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4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58F256C-EE0A-4544-A4B8-1FC5C1C555D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4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8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717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3ED84BF4-DC3B-434A-BA99-005E06A10F7A}"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8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46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242DB1E-CD4B-4AB3-80F3-239CF7009BE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246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8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349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8D01601-2A0B-43BC-A63A-68D46874069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349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9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451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629DB85-AB08-46A5-BE30-CAFC2091318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451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9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553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52859CC-A81F-4EC7-ADAB-30B16E27FC2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554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9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656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6874ACB-DF7F-4698-85F1-68C2BF635E4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656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9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758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CB976EA-7666-4F08-BF16-4A3ECFFB3AF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758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9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861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8130809-8A18-4923-B032-B7CB9C611ACE}"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861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0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963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9144A46-13B5-40DA-B5F7-5E2B4E24C2B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963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0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065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7800D53-2EEE-4039-B74D-B5A3EC6B9E5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066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0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68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FA60B30-DD2D-4C76-B10D-CD0412C518C0}"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168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0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819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38185FFA-935D-4293-BA80-07FB420F6601}"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270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2725CDB-93A2-49E8-8EC1-09ABFB08EDE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270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373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87A8DA5-7950-45DA-B566-B26DD353752A}"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373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475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44294EE-53B7-4267-8B44-1DDDD610DDAB}"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475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1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577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6AEB884-2423-4E00-A135-E90B2C0972D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578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680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70905B3-D295-4A73-A653-0AF0287BB5E6}"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680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1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782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7E7C992-A8CE-4160-BAC4-02E6AF28CE6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782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1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885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0D1E529-62D0-4F53-84A7-058B835F2D4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885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2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987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F836B03-8531-4B12-B108-D2E24967F00F}"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987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2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089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D4EFBB9-BB44-4281-8559-6BE111AE594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090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2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2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E1518B8-6001-4E97-93B5-E5D55F1978A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192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2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922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12A3F8E2-0E97-4C68-BF38-97FD9E4EF244}"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294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69635A2-5DCF-4ACA-9006-C8DCE0AF2F0F}"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294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2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397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9944E22-90D0-4A08-B006-3859D6571D7B}"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397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3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499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7DEFB07-8A0B-43FB-A42C-ECBC6E6F2C5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499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3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601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397FCAE-705A-46BE-8FE5-0E9305437DB6}"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602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3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04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410083F-620B-41B8-BA14-1191F5FBDF6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704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806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56904B0-F0D1-4F37-A119-87AD34B91AA0}"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806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3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909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614B776-4C3F-445C-8D52-1D9BA828EEC1}"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909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4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011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E4ABDB0-22C9-4CF8-A818-BD09A27620E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011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4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113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BA50783-AA7F-4DD3-8CE5-05E913BBB3C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114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4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6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BC445D1-C25E-411F-837B-361105C1AB8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216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4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4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3F6780FC-8FF7-4C50-81F0-0F767FC3D000}"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318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A99765E-61A2-400D-B2F1-7CD46F76832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318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4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421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5712158-0EA5-4412-84FC-36985F3A487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421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5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523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2DDC17D-D1F4-4195-8E72-F8383457E2AE}"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523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5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625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B3A47B0-A7E9-4F08-AF3F-5450110D5BD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626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5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728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9BBEEDB-01C6-4398-A3BD-FC661555BBB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728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5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830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763D967-AA66-4551-B62D-624D54DDAFA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830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933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55BDC89-BAA9-4601-8076-8A2CFB4AAE0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933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6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035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DE03282-0241-4A67-A8FF-4FACFBA83531}"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035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6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137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24F7A6D-9B99-4F45-824C-C51D5B97250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138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6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0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A9235A2-2EFD-4D55-9487-A1DDDA616CB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40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6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4294967295"/>
          </p:nvPr>
        </p:nvSpPr>
        <p:spPr>
          <a:xfrm>
            <a:off x="0" y="6356350"/>
            <a:ext cx="2133600" cy="365125"/>
          </a:xfrm>
          <a:prstGeom prst="rect">
            <a:avLst/>
          </a:prstGeom>
          <a:noFill/>
        </p:spPr>
        <p:txBody>
          <a:bodyPr/>
          <a:lstStyle/>
          <a:p>
            <a:fld id="{434C4C8E-0247-474A-BE8A-33F438B83FCD}" type="slidenum">
              <a:rPr lang="en-US" smtClean="0">
                <a:latin typeface="Arial" pitchFamily="34" charset="0"/>
              </a:rPr>
              <a:pPr/>
              <a:t>1</a:t>
            </a:fld>
            <a:endParaRPr lang="en-US" smtClean="0">
              <a:latin typeface="Arial" pitchFamily="34" charset="0"/>
            </a:endParaRPr>
          </a:p>
        </p:txBody>
      </p:sp>
      <p:sp>
        <p:nvSpPr>
          <p:cNvPr id="5" name="Title 2"/>
          <p:cNvSpPr txBox="1">
            <a:spLocks/>
          </p:cNvSpPr>
          <p:nvPr/>
        </p:nvSpPr>
        <p:spPr>
          <a:xfrm>
            <a:off x="381000" y="2286000"/>
            <a:ext cx="8229600" cy="2133600"/>
          </a:xfrm>
          <a:prstGeom prst="rect">
            <a:avLst/>
          </a:prstGeom>
        </p:spPr>
        <p:style>
          <a:lnRef idx="2">
            <a:schemeClr val="accent6"/>
          </a:lnRef>
          <a:fillRef idx="1">
            <a:schemeClr val="lt1"/>
          </a:fillRef>
          <a:effectRef idx="0">
            <a:schemeClr val="accent6"/>
          </a:effectRef>
          <a:fontRef idx="minor">
            <a:schemeClr val="dk1"/>
          </a:fontRef>
        </p:style>
        <p:txBody>
          <a:bodyPr/>
          <a:lstStyle/>
          <a:p>
            <a:pPr algn="ctr" eaLnBrk="0" hangingPunct="0">
              <a:defRPr/>
            </a:pPr>
            <a:r>
              <a:rPr lang="en-US" sz="4400" b="1" kern="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Module - 2</a:t>
            </a:r>
            <a:br>
              <a:rPr lang="en-US" sz="4400" b="1" kern="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br>
            <a:r>
              <a:rPr lang="en-US" sz="4400" b="1" kern="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
            </a:r>
            <a:br>
              <a:rPr lang="en-US" sz="4400" b="1" kern="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br>
            <a:r>
              <a:rPr lang="en-US" sz="4400" b="1" kern="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Demographic Data Entry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bwMode="auto">
          <a:xfrm>
            <a:off x="457200" y="1249363"/>
            <a:ext cx="8229600" cy="503237"/>
          </a:xfrm>
          <a:noFill/>
          <a:ln>
            <a:miter lim="800000"/>
            <a:headEnd/>
            <a:tailEnd/>
          </a:ln>
        </p:spPr>
        <p:txBody>
          <a:bodyPr vert="horz" wrap="square" lIns="91440" tIns="45720" rIns="91440" bIns="45720" numCol="1" anchor="b" anchorCtr="0" compatLnSpc="1">
            <a:prstTxWarp prst="textNoShape">
              <a:avLst/>
            </a:prstTxWarp>
            <a:normAutofit fontScale="90000"/>
          </a:bodyPr>
          <a:lstStyle/>
          <a:p>
            <a:pPr algn="l" eaLnBrk="1" hangingPunct="1"/>
            <a:r>
              <a:rPr lang="en-US" sz="2800" b="1" smtClean="0">
                <a:solidFill>
                  <a:srgbClr val="000000"/>
                </a:solidFill>
              </a:rPr>
              <a:t>Toll-free Number to Address Grievances</a:t>
            </a:r>
          </a:p>
        </p:txBody>
      </p:sp>
      <p:sp>
        <p:nvSpPr>
          <p:cNvPr id="7173" name="Rectangle 3"/>
          <p:cNvSpPr>
            <a:spLocks noGrp="1" noChangeArrowheads="1"/>
          </p:cNvSpPr>
          <p:nvPr>
            <p:ph idx="1"/>
          </p:nvPr>
        </p:nvSpPr>
        <p:spPr>
          <a:xfrm>
            <a:off x="533400" y="2590800"/>
            <a:ext cx="8305800" cy="944563"/>
          </a:xfrm>
        </p:spPr>
        <p:txBody>
          <a:bodyPr anchor="b"/>
          <a:lstStyle/>
          <a:p>
            <a:pPr algn="ctr" eaLnBrk="1">
              <a:lnSpc>
                <a:spcPct val="93000"/>
              </a:lnSpc>
              <a:spcBef>
                <a:spcPct val="0"/>
              </a:spcBef>
              <a:buClr>
                <a:srgbClr val="000000"/>
              </a:buClr>
              <a:buFont typeface="Times New Roman" pitchFamily="18" charset="0"/>
              <a:buNone/>
              <a:defRPr/>
            </a:pPr>
            <a:r>
              <a:rPr lang="en-US" sz="3440" dirty="0" smtClean="0">
                <a:latin typeface="Verdana" pitchFamily="34" charset="0"/>
              </a:rPr>
              <a:t>1800-300-1947</a:t>
            </a:r>
            <a:endParaRPr lang="en-US" sz="3440" b="1" dirty="0" smtClean="0">
              <a:solidFill>
                <a:srgbClr val="000000"/>
              </a:solidFill>
              <a:latin typeface="Verdana" pitchFamily="34" charset="0"/>
            </a:endParaRPr>
          </a:p>
        </p:txBody>
      </p:sp>
      <p:sp>
        <p:nvSpPr>
          <p:cNvPr id="24578" name="Slide Number Placeholder 4"/>
          <p:cNvSpPr>
            <a:spLocks noGrp="1"/>
          </p:cNvSpPr>
          <p:nvPr>
            <p:ph type="sldNum" sz="quarter" idx="4294967295"/>
          </p:nvPr>
        </p:nvSpPr>
        <p:spPr>
          <a:xfrm>
            <a:off x="0" y="6356350"/>
            <a:ext cx="2133600" cy="365125"/>
          </a:xfrm>
          <a:prstGeom prst="rect">
            <a:avLst/>
          </a:prstGeom>
          <a:noFill/>
        </p:spPr>
        <p:txBody>
          <a:bodyPr/>
          <a:lstStyle/>
          <a:p>
            <a:fld id="{FBA675E7-6EC9-48CD-A540-FA73690B49C9}" type="slidenum">
              <a:rPr lang="en-US" smtClean="0">
                <a:latin typeface="Arial" pitchFamily="34" charset="0"/>
              </a:rPr>
              <a:pPr/>
              <a:t>10</a:t>
            </a:fld>
            <a:endParaRPr lang="en-US" smtClean="0">
              <a:latin typeface="Arial" pitchFamily="34" charset="0"/>
            </a:endParaRPr>
          </a:p>
        </p:txBody>
      </p:sp>
      <p:sp>
        <p:nvSpPr>
          <p:cNvPr id="8" name="Rectangle 7"/>
          <p:cNvSpPr/>
          <p:nvPr/>
        </p:nvSpPr>
        <p:spPr>
          <a:xfrm>
            <a:off x="228600" y="152400"/>
            <a:ext cx="4331921"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 – Entities: Contact Centre</a:t>
            </a: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4294967295"/>
          </p:nvPr>
        </p:nvSpPr>
        <p:spPr>
          <a:xfrm>
            <a:off x="0" y="6356350"/>
            <a:ext cx="2133600" cy="365125"/>
          </a:xfrm>
          <a:prstGeom prst="rect">
            <a:avLst/>
          </a:prstGeom>
          <a:noFill/>
        </p:spPr>
        <p:txBody>
          <a:bodyPr/>
          <a:lstStyle/>
          <a:p>
            <a:fld id="{A655F658-BFD2-4E08-BC8C-0FC506006650}" type="slidenum">
              <a:rPr lang="en-US" smtClean="0">
                <a:latin typeface="Arial" pitchFamily="34" charset="0"/>
              </a:rPr>
              <a:pPr/>
              <a:t>11</a:t>
            </a:fld>
            <a:endParaRPr lang="en-US" smtClean="0">
              <a:latin typeface="Arial" pitchFamily="34" charset="0"/>
            </a:endParaRPr>
          </a:p>
        </p:txBody>
      </p:sp>
      <p:grpSp>
        <p:nvGrpSpPr>
          <p:cNvPr id="2" name="Group 14"/>
          <p:cNvGrpSpPr>
            <a:grpSpLocks/>
          </p:cNvGrpSpPr>
          <p:nvPr/>
        </p:nvGrpSpPr>
        <p:grpSpPr bwMode="auto">
          <a:xfrm>
            <a:off x="890588" y="1260475"/>
            <a:ext cx="7415212" cy="5064125"/>
            <a:chOff x="3193" y="5816"/>
            <a:chExt cx="6140" cy="4705"/>
          </a:xfrm>
        </p:grpSpPr>
        <p:sp>
          <p:nvSpPr>
            <p:cNvPr id="8208" name="AutoShape 16"/>
            <p:cNvSpPr>
              <a:spLocks noChangeArrowheads="1"/>
            </p:cNvSpPr>
            <p:nvPr/>
          </p:nvSpPr>
          <p:spPr bwMode="auto">
            <a:xfrm>
              <a:off x="3193" y="6524"/>
              <a:ext cx="6106" cy="670"/>
            </a:xfrm>
            <a:prstGeom prst="roundRect">
              <a:avLst>
                <a:gd name="adj" fmla="val 2168"/>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2 Capturing residents’ demographic and biometric data</a:t>
              </a:r>
            </a:p>
            <a:p>
              <a:pPr algn="ctr">
                <a:spcAft>
                  <a:spcPts val="1000"/>
                </a:spcAft>
                <a:defRPr/>
              </a:pPr>
              <a:endParaRPr lang="en-US" sz="2000" b="1" dirty="0">
                <a:solidFill>
                  <a:schemeClr val="accent3"/>
                </a:solidFill>
              </a:endParaRPr>
            </a:p>
          </p:txBody>
        </p:sp>
        <p:sp>
          <p:nvSpPr>
            <p:cNvPr id="8210" name="AutoShape 18"/>
            <p:cNvSpPr>
              <a:spLocks noChangeArrowheads="1"/>
            </p:cNvSpPr>
            <p:nvPr/>
          </p:nvSpPr>
          <p:spPr bwMode="auto">
            <a:xfrm>
              <a:off x="3214" y="8167"/>
              <a:ext cx="6105" cy="726"/>
            </a:xfrm>
            <a:prstGeom prst="roundRect">
              <a:avLst>
                <a:gd name="adj" fmla="val 0"/>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4 Transfer the demographic and biometric data  to the CIDR</a:t>
              </a:r>
              <a:endParaRPr lang="en-US" sz="2000" dirty="0">
                <a:solidFill>
                  <a:schemeClr val="accent3"/>
                </a:solidFill>
              </a:endParaRPr>
            </a:p>
          </p:txBody>
        </p:sp>
        <p:sp>
          <p:nvSpPr>
            <p:cNvPr id="8211" name="AutoShape 19"/>
            <p:cNvSpPr>
              <a:spLocks noChangeArrowheads="1"/>
            </p:cNvSpPr>
            <p:nvPr/>
          </p:nvSpPr>
          <p:spPr bwMode="auto">
            <a:xfrm>
              <a:off x="3228" y="9034"/>
              <a:ext cx="6105" cy="627"/>
            </a:xfrm>
            <a:prstGeom prst="roundRect">
              <a:avLst>
                <a:gd name="adj" fmla="val 0"/>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5 Data de-duplication and Aadhaar generation at CIDR</a:t>
              </a:r>
              <a:endParaRPr lang="en-US" sz="2000" dirty="0">
                <a:solidFill>
                  <a:schemeClr val="accent3"/>
                </a:solidFill>
              </a:endParaRPr>
            </a:p>
          </p:txBody>
        </p:sp>
        <p:sp>
          <p:nvSpPr>
            <p:cNvPr id="8212" name="AutoShape 20"/>
            <p:cNvSpPr>
              <a:spLocks noChangeArrowheads="1"/>
            </p:cNvSpPr>
            <p:nvPr/>
          </p:nvSpPr>
          <p:spPr bwMode="auto">
            <a:xfrm>
              <a:off x="3213" y="9813"/>
              <a:ext cx="6106" cy="708"/>
            </a:xfrm>
            <a:prstGeom prst="roundRect">
              <a:avLst>
                <a:gd name="adj" fmla="val 2492"/>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6 Mailing the Aadhaar in a letter to the resident</a:t>
              </a:r>
            </a:p>
            <a:p>
              <a:pPr>
                <a:defRPr/>
              </a:pPr>
              <a:endParaRPr lang="en-US" dirty="0"/>
            </a:p>
          </p:txBody>
        </p:sp>
        <p:sp>
          <p:nvSpPr>
            <p:cNvPr id="23" name="AutoShape 16"/>
            <p:cNvSpPr>
              <a:spLocks noChangeArrowheads="1"/>
            </p:cNvSpPr>
            <p:nvPr/>
          </p:nvSpPr>
          <p:spPr bwMode="auto">
            <a:xfrm>
              <a:off x="3203" y="5816"/>
              <a:ext cx="6106" cy="602"/>
            </a:xfrm>
            <a:prstGeom prst="roundRect">
              <a:avLst>
                <a:gd name="adj" fmla="val 2168"/>
              </a:avLst>
            </a:prstGeom>
            <a:ln>
              <a:headEnd/>
              <a:tailEnd/>
            </a:ln>
          </p:spPr>
          <p:style>
            <a:lnRef idx="0">
              <a:schemeClr val="dk1"/>
            </a:lnRef>
            <a:fillRef idx="3">
              <a:schemeClr val="dk1"/>
            </a:fillRef>
            <a:effectRef idx="3">
              <a:schemeClr val="dk1"/>
            </a:effectRef>
            <a:fontRef idx="minor">
              <a:schemeClr val="lt1"/>
            </a:fontRef>
          </p:style>
          <p:txBody>
            <a:bodyPr/>
            <a:lstStyle/>
            <a:p>
              <a:pPr algn="ctr">
                <a:spcBef>
                  <a:spcPct val="30000"/>
                </a:spcBef>
                <a:defRPr/>
              </a:pPr>
              <a:r>
                <a:rPr lang="en-US" sz="2000" b="1" dirty="0">
                  <a:solidFill>
                    <a:schemeClr val="accent3"/>
                  </a:solidFill>
                </a:rPr>
                <a:t>Step 1 Setting up an Enrolment Centre </a:t>
              </a:r>
            </a:p>
            <a:p>
              <a:pPr algn="ctr">
                <a:spcAft>
                  <a:spcPts val="1000"/>
                </a:spcAft>
                <a:defRPr/>
              </a:pPr>
              <a:endParaRPr lang="en-US" sz="2000" b="1" dirty="0">
                <a:solidFill>
                  <a:schemeClr val="accent3"/>
                </a:solidFill>
                <a:latin typeface="Calibri" pitchFamily="34" charset="0"/>
              </a:endParaRPr>
            </a:p>
          </p:txBody>
        </p:sp>
      </p:grpSp>
      <p:sp>
        <p:nvSpPr>
          <p:cNvPr id="11" name="Rectangle 10"/>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 – Stages</a:t>
            </a:r>
          </a:p>
        </p:txBody>
      </p:sp>
      <p:sp>
        <p:nvSpPr>
          <p:cNvPr id="12" name="AutoShape 16"/>
          <p:cNvSpPr>
            <a:spLocks noChangeArrowheads="1"/>
          </p:cNvSpPr>
          <p:nvPr/>
        </p:nvSpPr>
        <p:spPr bwMode="auto">
          <a:xfrm>
            <a:off x="914400" y="2895600"/>
            <a:ext cx="7373938" cy="720725"/>
          </a:xfrm>
          <a:prstGeom prst="roundRect">
            <a:avLst>
              <a:gd name="adj" fmla="val 2168"/>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3 Backup of data and Sync</a:t>
            </a:r>
          </a:p>
          <a:p>
            <a:pPr algn="ctr">
              <a:spcAft>
                <a:spcPts val="1000"/>
              </a:spcAft>
              <a:defRPr/>
            </a:pPr>
            <a:endParaRPr lang="en-US" sz="2000" b="1" dirty="0">
              <a:solidFill>
                <a:schemeClr val="accent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4"/>
          <p:cNvSpPr txBox="1">
            <a:spLocks noChangeArrowheads="1"/>
          </p:cNvSpPr>
          <p:nvPr/>
        </p:nvSpPr>
        <p:spPr bwMode="auto">
          <a:xfrm>
            <a:off x="381000" y="1190625"/>
            <a:ext cx="8382000" cy="4498975"/>
          </a:xfrm>
          <a:prstGeom prst="rect">
            <a:avLst/>
          </a:prstGeom>
          <a:noFill/>
          <a:ln w="9525">
            <a:noFill/>
            <a:miter lim="800000"/>
            <a:headEnd/>
            <a:tailEnd/>
          </a:ln>
        </p:spPr>
        <p:txBody>
          <a:bodyPr>
            <a:spAutoFit/>
          </a:bodyPr>
          <a:lstStyle/>
          <a:p>
            <a:pPr marL="342900" indent="-342900">
              <a:spcBef>
                <a:spcPts val="100"/>
              </a:spcBef>
              <a:buFont typeface="Arial" pitchFamily="34" charset="0"/>
              <a:buAutoNum type="arabicPeriod"/>
            </a:pPr>
            <a:r>
              <a:rPr lang="en-US" sz="1600"/>
              <a:t>The Enrolment Agency helps the Registrar to identify suitable locations where Enrolment Centres can be set up. </a:t>
            </a:r>
            <a:endParaRPr lang="en-US" sz="1600">
              <a:solidFill>
                <a:srgbClr val="C00000"/>
              </a:solidFill>
            </a:endParaRPr>
          </a:p>
          <a:p>
            <a:pPr marL="342900" indent="-342900">
              <a:spcBef>
                <a:spcPts val="100"/>
              </a:spcBef>
              <a:buFont typeface="Arial" pitchFamily="34" charset="0"/>
              <a:buAutoNum type="arabicPeriod"/>
            </a:pPr>
            <a:r>
              <a:rPr lang="en-US" sz="1600"/>
              <a:t>The Enrolment Agency helps the Registrar in deciding the number of Enrolment Stations for each Enrolment Centre. </a:t>
            </a:r>
            <a:endParaRPr lang="en-US" sz="1600">
              <a:solidFill>
                <a:srgbClr val="C00000"/>
              </a:solidFill>
            </a:endParaRPr>
          </a:p>
          <a:p>
            <a:pPr marL="342900" indent="-342900">
              <a:spcBef>
                <a:spcPts val="100"/>
              </a:spcBef>
              <a:buFont typeface="Arial" pitchFamily="34" charset="0"/>
              <a:buAutoNum type="arabicPeriod"/>
            </a:pPr>
            <a:r>
              <a:rPr lang="en-US" sz="1600"/>
              <a:t>The Enrolment Agency deploys required hardware devices and software.</a:t>
            </a:r>
            <a:endParaRPr lang="en-US" sz="1600">
              <a:solidFill>
                <a:srgbClr val="006600"/>
              </a:solidFill>
            </a:endParaRPr>
          </a:p>
          <a:p>
            <a:pPr marL="342900" indent="-342900">
              <a:spcBef>
                <a:spcPts val="100"/>
              </a:spcBef>
              <a:buFont typeface="Arial" pitchFamily="34" charset="0"/>
              <a:buAutoNum type="arabicPeriod"/>
            </a:pPr>
            <a:r>
              <a:rPr lang="en-US" sz="1600"/>
              <a:t>The Registrar loads the KYR+ application and provides residents’ pre-enrolment data, if available. </a:t>
            </a:r>
            <a:endParaRPr lang="en-US" sz="1600">
              <a:solidFill>
                <a:srgbClr val="C00000"/>
              </a:solidFill>
            </a:endParaRPr>
          </a:p>
          <a:p>
            <a:pPr marL="342900" indent="-342900">
              <a:spcBef>
                <a:spcPts val="100"/>
              </a:spcBef>
              <a:buFont typeface="Arial" pitchFamily="34" charset="0"/>
              <a:buAutoNum type="arabicPeriod"/>
            </a:pPr>
            <a:r>
              <a:rPr lang="en-US" sz="1600"/>
              <a:t>The Enrolment Agency loads residents’ pre-enrolment data onto the Enrolment Station’s computers. </a:t>
            </a:r>
            <a:endParaRPr lang="en-US" sz="1600">
              <a:solidFill>
                <a:srgbClr val="006600"/>
              </a:solidFill>
            </a:endParaRPr>
          </a:p>
          <a:p>
            <a:pPr marL="342900" indent="-342900">
              <a:spcBef>
                <a:spcPts val="100"/>
              </a:spcBef>
              <a:buFont typeface="Arial" pitchFamily="34" charset="0"/>
              <a:buAutoNum type="arabicPeriod"/>
            </a:pPr>
            <a:r>
              <a:rPr lang="en-US" sz="1600"/>
              <a:t>UIDAI provides content to the Registrar for awareness and publicity.</a:t>
            </a:r>
          </a:p>
          <a:p>
            <a:pPr marL="342900" indent="-342900">
              <a:spcBef>
                <a:spcPts val="100"/>
              </a:spcBef>
              <a:buFont typeface="Arial" pitchFamily="34" charset="0"/>
              <a:buAutoNum type="arabicPeriod"/>
            </a:pPr>
            <a:r>
              <a:rPr lang="en-US" sz="1600"/>
              <a:t>The Enrolment Agency helps the Registrar in creating  awareness among residents.</a:t>
            </a:r>
            <a:endParaRPr lang="en-US" sz="1600">
              <a:solidFill>
                <a:srgbClr val="006600"/>
              </a:solidFill>
            </a:endParaRPr>
          </a:p>
          <a:p>
            <a:pPr marL="342900" indent="-342900">
              <a:spcBef>
                <a:spcPts val="100"/>
              </a:spcBef>
              <a:buFont typeface="Arial" pitchFamily="34" charset="0"/>
              <a:buAutoNum type="arabicPeriod"/>
            </a:pPr>
            <a:r>
              <a:rPr lang="en-US" sz="1600"/>
              <a:t>The Enrolment Agency ensures the availability of certified Operators and Supervisors. </a:t>
            </a:r>
          </a:p>
          <a:p>
            <a:pPr marL="342900" indent="-342900">
              <a:spcBef>
                <a:spcPts val="100"/>
              </a:spcBef>
              <a:buFont typeface="Arial" pitchFamily="34" charset="0"/>
              <a:buAutoNum type="arabicPeriod"/>
            </a:pPr>
            <a:r>
              <a:rPr lang="en-IN" sz="1600"/>
              <a:t>Enrolment Agency completes on-boarding of Operators, Supervisors and Introducers (OSI)</a:t>
            </a:r>
            <a:endParaRPr lang="en-US" sz="1600"/>
          </a:p>
          <a:p>
            <a:pPr marL="342900" indent="-342900">
              <a:spcBef>
                <a:spcPts val="100"/>
              </a:spcBef>
              <a:buFont typeface="Arial" pitchFamily="34" charset="0"/>
              <a:buAutoNum type="arabicPeriod"/>
            </a:pPr>
            <a:r>
              <a:rPr lang="en-US" sz="1600"/>
              <a:t>The Enrolment Agency ensures site readiness and fills out relevant checklists.</a:t>
            </a:r>
            <a:endParaRPr lang="en-US" sz="1600">
              <a:solidFill>
                <a:srgbClr val="006600"/>
              </a:solidFill>
            </a:endParaRPr>
          </a:p>
          <a:p>
            <a:pPr marL="342900" indent="-342900">
              <a:spcBef>
                <a:spcPts val="100"/>
              </a:spcBef>
              <a:buFont typeface="Arial" pitchFamily="34" charset="0"/>
              <a:buAutoNum type="arabicPeriod"/>
            </a:pPr>
            <a:r>
              <a:rPr lang="en-US" sz="1600"/>
              <a:t> The Registrar audits site readiness.</a:t>
            </a:r>
            <a:r>
              <a:rPr lang="en-US"/>
              <a:t> </a:t>
            </a:r>
            <a:endParaRPr lang="en-US">
              <a:solidFill>
                <a:srgbClr val="C00000"/>
              </a:solidFill>
            </a:endParaRPr>
          </a:p>
          <a:p>
            <a:pPr marL="342900" indent="-342900">
              <a:buFont typeface="Arial" pitchFamily="34" charset="0"/>
              <a:buAutoNum type="arabicPeriod"/>
            </a:pPr>
            <a:endParaRPr lang="en-US" sz="2000"/>
          </a:p>
        </p:txBody>
      </p:sp>
      <p:sp>
        <p:nvSpPr>
          <p:cNvPr id="26627" name="Slide Number Placeholder 4"/>
          <p:cNvSpPr>
            <a:spLocks noGrp="1"/>
          </p:cNvSpPr>
          <p:nvPr>
            <p:ph type="sldNum" sz="quarter" idx="4294967295"/>
          </p:nvPr>
        </p:nvSpPr>
        <p:spPr>
          <a:xfrm>
            <a:off x="0" y="6356350"/>
            <a:ext cx="2133600" cy="365125"/>
          </a:xfrm>
          <a:prstGeom prst="rect">
            <a:avLst/>
          </a:prstGeom>
          <a:noFill/>
        </p:spPr>
        <p:txBody>
          <a:bodyPr/>
          <a:lstStyle/>
          <a:p>
            <a:fld id="{471F6ECB-364C-4BBA-A1AF-4DDE8635F870}" type="slidenum">
              <a:rPr lang="en-US" smtClean="0">
                <a:latin typeface="Arial" pitchFamily="34" charset="0"/>
              </a:rPr>
              <a:pPr/>
              <a:t>12</a:t>
            </a:fld>
            <a:endParaRPr lang="en-US" smtClean="0">
              <a:latin typeface="Arial" pitchFamily="34" charset="0"/>
            </a:endParaRPr>
          </a:p>
        </p:txBody>
      </p:sp>
      <p:sp>
        <p:nvSpPr>
          <p:cNvPr id="7" name="Rectangle 6"/>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Setting up an Enrolment Centre </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D:\kms\Projects\UIDAI\UID Submission\New Version\SENT\Layout of Enrollment Center\PageXXXIV.jpg"/>
          <p:cNvPicPr>
            <a:picLocks noGrp="1" noChangeAspect="1" noChangeArrowheads="1"/>
          </p:cNvPicPr>
          <p:nvPr>
            <p:ph idx="1"/>
          </p:nvPr>
        </p:nvPicPr>
        <p:blipFill>
          <a:blip r:embed="rId3"/>
          <a:stretch>
            <a:fillRect/>
          </a:stretch>
        </p:blipFill>
        <p:spPr>
          <a:xfrm>
            <a:off x="2286000" y="1828800"/>
            <a:ext cx="4514735" cy="4775200"/>
          </a:xfrm>
          <a:ln>
            <a:solidFill>
              <a:schemeClr val="tx1"/>
            </a:solidFill>
          </a:ln>
        </p:spPr>
      </p:pic>
      <p:sp>
        <p:nvSpPr>
          <p:cNvPr id="27651" name="TextBox 5"/>
          <p:cNvSpPr txBox="1">
            <a:spLocks noChangeArrowheads="1"/>
          </p:cNvSpPr>
          <p:nvPr/>
        </p:nvSpPr>
        <p:spPr bwMode="auto">
          <a:xfrm>
            <a:off x="228600" y="1062038"/>
            <a:ext cx="8305800" cy="461962"/>
          </a:xfrm>
          <a:prstGeom prst="rect">
            <a:avLst/>
          </a:prstGeom>
          <a:noFill/>
          <a:ln w="9525">
            <a:noFill/>
            <a:miter lim="800000"/>
            <a:headEnd/>
            <a:tailEnd/>
          </a:ln>
        </p:spPr>
        <p:txBody>
          <a:bodyPr>
            <a:spAutoFit/>
          </a:bodyPr>
          <a:lstStyle/>
          <a:p>
            <a:pPr eaLnBrk="0" hangingPunct="0"/>
            <a:r>
              <a:rPr lang="en-US" sz="2400" b="1"/>
              <a:t>Typical Layout of an Enrolment Centre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animEffect transition="in" filter="fade">
                                      <p:cBhvr>
                                        <p:cTn id="9"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667000"/>
            <a:ext cx="3124200" cy="1754326"/>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50000"/>
              </a:spcBef>
              <a:defRPr/>
            </a:pPr>
            <a:r>
              <a:rPr lang="en-US" sz="3600" b="1" dirty="0">
                <a:ln>
                  <a:prstDash val="solid"/>
                </a:ln>
                <a:solidFill>
                  <a:srgbClr val="993300"/>
                </a:solidFill>
                <a:effectLst>
                  <a:outerShdw blurRad="88000" dist="50800" dir="5040000" algn="tl">
                    <a:schemeClr val="accent4">
                      <a:tint val="80000"/>
                      <a:satMod val="250000"/>
                      <a:alpha val="45000"/>
                    </a:schemeClr>
                  </a:outerShdw>
                </a:effectLst>
                <a:latin typeface="Arial" charset="0"/>
              </a:rPr>
              <a:t>Enrolment Centre Layout</a:t>
            </a:r>
          </a:p>
        </p:txBody>
      </p:sp>
      <p:pic>
        <p:nvPicPr>
          <p:cNvPr id="23555" name="Picture 5" descr="layout"/>
          <p:cNvPicPr>
            <a:picLocks noChangeAspect="1" noChangeArrowheads="1"/>
          </p:cNvPicPr>
          <p:nvPr/>
        </p:nvPicPr>
        <p:blipFill>
          <a:blip r:embed="rId3"/>
          <a:srcRect/>
          <a:stretch>
            <a:fillRect/>
          </a:stretch>
        </p:blipFill>
        <p:spPr bwMode="auto">
          <a:xfrm>
            <a:off x="3349625" y="1563688"/>
            <a:ext cx="5184775" cy="4684712"/>
          </a:xfrm>
          <a:prstGeom prst="rect">
            <a:avLst/>
          </a:prstGeom>
          <a:noFill/>
          <a:ln w="9525">
            <a:solidFill>
              <a:schemeClr val="tx1"/>
            </a:solidFill>
            <a:miter lim="800000"/>
            <a:headEnd/>
            <a:tailEnd/>
          </a:ln>
        </p:spPr>
      </p:pic>
      <p:sp>
        <p:nvSpPr>
          <p:cNvPr id="28676" name="Rectangle 4"/>
          <p:cNvSpPr>
            <a:spLocks noChangeArrowheads="1"/>
          </p:cNvSpPr>
          <p:nvPr/>
        </p:nvSpPr>
        <p:spPr bwMode="auto">
          <a:xfrm>
            <a:off x="228600" y="1027113"/>
            <a:ext cx="8153400" cy="461962"/>
          </a:xfrm>
          <a:prstGeom prst="rect">
            <a:avLst/>
          </a:prstGeom>
          <a:noFill/>
          <a:ln w="9525">
            <a:noFill/>
            <a:miter lim="800000"/>
            <a:headEnd/>
            <a:tailEnd/>
          </a:ln>
        </p:spPr>
        <p:txBody>
          <a:bodyPr>
            <a:spAutoFit/>
          </a:bodyPr>
          <a:lstStyle/>
          <a:p>
            <a:pPr eaLnBrk="0" hangingPunct="0"/>
            <a:r>
              <a:rPr lang="en-US" sz="2400" b="1"/>
              <a:t>Guidelines for Setting up the Enrolment Centre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3555"/>
                                        </p:tgtEl>
                                        <p:attrNameLst>
                                          <p:attrName>style.visibility</p:attrName>
                                        </p:attrNameLst>
                                      </p:cBhvr>
                                      <p:to>
                                        <p:strVal val="visible"/>
                                      </p:to>
                                    </p:set>
                                    <p:anim calcmode="lin" valueType="num">
                                      <p:cBhvr>
                                        <p:cTn id="14" dur="500" fill="hold"/>
                                        <p:tgtEl>
                                          <p:spTgt spid="23555"/>
                                        </p:tgtEl>
                                        <p:attrNameLst>
                                          <p:attrName>ppt_w</p:attrName>
                                        </p:attrNameLst>
                                      </p:cBhvr>
                                      <p:tavLst>
                                        <p:tav tm="0">
                                          <p:val>
                                            <p:fltVal val="0"/>
                                          </p:val>
                                        </p:tav>
                                        <p:tav tm="100000">
                                          <p:val>
                                            <p:strVal val="#ppt_w"/>
                                          </p:val>
                                        </p:tav>
                                      </p:tavLst>
                                    </p:anim>
                                    <p:anim calcmode="lin" valueType="num">
                                      <p:cBhvr>
                                        <p:cTn id="15" dur="500" fill="hold"/>
                                        <p:tgtEl>
                                          <p:spTgt spid="23555"/>
                                        </p:tgtEl>
                                        <p:attrNameLst>
                                          <p:attrName>ppt_h</p:attrName>
                                        </p:attrNameLst>
                                      </p:cBhvr>
                                      <p:tavLst>
                                        <p:tav tm="0">
                                          <p:val>
                                            <p:fltVal val="0"/>
                                          </p:val>
                                        </p:tav>
                                        <p:tav tm="100000">
                                          <p:val>
                                            <p:strVal val="#ppt_h"/>
                                          </p:val>
                                        </p:tav>
                                      </p:tavLst>
                                    </p:anim>
                                    <p:animEffect transition="in" filter="fade">
                                      <p:cBhvr>
                                        <p:cTn id="16"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srcRect/>
          <a:stretch>
            <a:fillRect/>
          </a:stretch>
        </p:blipFill>
        <p:spPr bwMode="auto">
          <a:xfrm>
            <a:off x="4267200" y="1600200"/>
            <a:ext cx="4191000" cy="4495800"/>
          </a:xfrm>
          <a:prstGeom prst="rect">
            <a:avLst/>
          </a:prstGeom>
          <a:noFill/>
          <a:ln w="9525">
            <a:solidFill>
              <a:schemeClr val="tx1"/>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3795" name="TextBox 8"/>
          <p:cNvSpPr txBox="1">
            <a:spLocks noChangeArrowheads="1"/>
          </p:cNvSpPr>
          <p:nvPr/>
        </p:nvSpPr>
        <p:spPr bwMode="auto">
          <a:xfrm>
            <a:off x="304800" y="1600200"/>
            <a:ext cx="3657600" cy="1477963"/>
          </a:xfrm>
          <a:prstGeom prst="rect">
            <a:avLst/>
          </a:prstGeom>
          <a:noFill/>
          <a:ln w="9525">
            <a:noFill/>
            <a:miter lim="800000"/>
            <a:headEnd/>
            <a:tailEnd/>
          </a:ln>
        </p:spPr>
        <p:txBody>
          <a:bodyPr>
            <a:spAutoFit/>
          </a:bodyPr>
          <a:lstStyle/>
          <a:p>
            <a:r>
              <a:rPr lang="en-US"/>
              <a:t>While setting up an Enrolment Centre, the Enrolment Agency has to procure the necessary hardware, software and other infrastructure.</a:t>
            </a:r>
          </a:p>
        </p:txBody>
      </p:sp>
      <p:sp>
        <p:nvSpPr>
          <p:cNvPr id="5" name="Rectangle 4"/>
          <p:cNvSpPr>
            <a:spLocks noChangeArrowheads="1"/>
          </p:cNvSpPr>
          <p:nvPr/>
        </p:nvSpPr>
        <p:spPr bwMode="auto">
          <a:xfrm>
            <a:off x="228600" y="1074738"/>
            <a:ext cx="3429000" cy="460375"/>
          </a:xfrm>
          <a:prstGeom prst="rect">
            <a:avLst/>
          </a:prstGeom>
          <a:noFill/>
          <a:ln w="9525">
            <a:noFill/>
            <a:miter lim="800000"/>
            <a:headEnd/>
            <a:tailEnd/>
          </a:ln>
        </p:spPr>
        <p:txBody>
          <a:bodyPr>
            <a:spAutoFit/>
          </a:bodyPr>
          <a:lstStyle/>
          <a:p>
            <a:pPr>
              <a:spcBef>
                <a:spcPct val="50000"/>
              </a:spcBef>
              <a:defRPr/>
            </a:pPr>
            <a:r>
              <a:rPr lang="en-US" sz="2400" b="1" dirty="0">
                <a:ln>
                  <a:prstDash val="solid"/>
                </a:ln>
                <a:effectLst>
                  <a:outerShdw blurRad="88000" dist="50800" dir="5040000" algn="tl">
                    <a:schemeClr val="accent4">
                      <a:tint val="80000"/>
                      <a:satMod val="250000"/>
                      <a:alpha val="45000"/>
                    </a:schemeClr>
                  </a:outerShdw>
                </a:effectLst>
                <a:latin typeface="Arial" charset="0"/>
              </a:rPr>
              <a:t>An Enrolment Station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slide(fromBottom)">
                                      <p:cBhvr>
                                        <p:cTn id="7" dur="500"/>
                                        <p:tgtEl>
                                          <p:spTgt spid="3379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se.jpg"/>
          <p:cNvPicPr/>
          <p:nvPr/>
        </p:nvPicPr>
        <p:blipFill>
          <a:blip r:embed="rId3" cstate="print"/>
          <a:stretch>
            <a:fillRect/>
          </a:stretch>
        </p:blipFill>
        <p:spPr>
          <a:xfrm>
            <a:off x="1447800" y="1828800"/>
            <a:ext cx="6096000" cy="4419600"/>
          </a:xfrm>
          <a:prstGeom prst="rect">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Rectangle 4"/>
          <p:cNvSpPr>
            <a:spLocks noChangeArrowheads="1"/>
          </p:cNvSpPr>
          <p:nvPr/>
        </p:nvSpPr>
        <p:spPr bwMode="auto">
          <a:xfrm>
            <a:off x="228600" y="1074738"/>
            <a:ext cx="3429000" cy="460375"/>
          </a:xfrm>
          <a:prstGeom prst="rect">
            <a:avLst/>
          </a:prstGeom>
          <a:noFill/>
          <a:ln w="9525">
            <a:noFill/>
            <a:miter lim="800000"/>
            <a:headEnd/>
            <a:tailEnd/>
          </a:ln>
        </p:spPr>
        <p:txBody>
          <a:bodyPr>
            <a:spAutoFit/>
          </a:bodyPr>
          <a:lstStyle/>
          <a:p>
            <a:pPr>
              <a:spcBef>
                <a:spcPct val="50000"/>
              </a:spcBef>
              <a:defRPr/>
            </a:pPr>
            <a:r>
              <a:rPr lang="en-US" sz="2400" b="1" dirty="0">
                <a:ln>
                  <a:prstDash val="solid"/>
                </a:ln>
                <a:effectLst>
                  <a:outerShdw blurRad="88000" dist="50800" dir="5040000" algn="tl">
                    <a:schemeClr val="accent4">
                      <a:tint val="80000"/>
                      <a:satMod val="250000"/>
                      <a:alpha val="45000"/>
                    </a:schemeClr>
                  </a:outerShdw>
                </a:effectLst>
                <a:latin typeface="Arial" charset="0"/>
              </a:rPr>
              <a:t>An Enrolment Station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35" name="Group 71"/>
          <p:cNvGraphicFramePr>
            <a:graphicFrameLocks noGrp="1"/>
          </p:cNvGraphicFramePr>
          <p:nvPr/>
        </p:nvGraphicFramePr>
        <p:xfrm>
          <a:off x="152400" y="1981200"/>
          <a:ext cx="8763000" cy="3886200"/>
        </p:xfrm>
        <a:graphic>
          <a:graphicData uri="http://schemas.openxmlformats.org/drawingml/2006/table">
            <a:tbl>
              <a:tblPr/>
              <a:tblGrid>
                <a:gridCol w="1017134"/>
                <a:gridCol w="2945266"/>
                <a:gridCol w="4800600"/>
              </a:tblGrid>
              <a:tr h="3810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Times New Roman" pitchFamily="18" charset="0"/>
                        </a:rPr>
                        <a:t>Sl. No.</a:t>
                      </a:r>
                      <a:endParaRPr kumimoji="0" lang="en-US" sz="1600" b="0" i="0" u="none" strike="noStrike" cap="none" normalizeH="0" baseline="0" dirty="0" smtClean="0">
                        <a:ln>
                          <a:noFill/>
                        </a:ln>
                        <a:solidFill>
                          <a:schemeClr val="bg1"/>
                        </a:solidFill>
                        <a:effectLst/>
                        <a:latin typeface="Arial" charset="0"/>
                        <a:cs typeface="Times New Roman" pitchFamily="18" charset="0"/>
                      </a:endParaRPr>
                    </a:p>
                  </a:txBody>
                  <a:tcPr marL="86498" marR="864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Times New Roman" pitchFamily="18" charset="0"/>
                        </a:rPr>
                        <a:t>Item</a:t>
                      </a:r>
                      <a:endParaRPr kumimoji="0" lang="en-US" sz="1600" b="0" i="0" u="none" strike="noStrike" cap="none" normalizeH="0" baseline="0" dirty="0" smtClean="0">
                        <a:ln>
                          <a:noFill/>
                        </a:ln>
                        <a:solidFill>
                          <a:schemeClr val="bg1"/>
                        </a:solidFill>
                        <a:effectLst/>
                        <a:latin typeface="Arial" charset="0"/>
                        <a:cs typeface="Times New Roman" pitchFamily="18" charset="0"/>
                      </a:endParaRPr>
                    </a:p>
                  </a:txBody>
                  <a:tcPr marL="86498" marR="864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Times New Roman" pitchFamily="18" charset="0"/>
                        </a:rPr>
                        <a:t>Comment</a:t>
                      </a:r>
                      <a:endParaRPr kumimoji="0" lang="en-US" sz="1600" b="0" i="0" u="none" strike="noStrike" cap="none" normalizeH="0" baseline="0" dirty="0" smtClean="0">
                        <a:ln>
                          <a:noFill/>
                        </a:ln>
                        <a:solidFill>
                          <a:schemeClr val="bg1"/>
                        </a:solidFill>
                        <a:effectLst/>
                        <a:latin typeface="Arial" charset="0"/>
                        <a:cs typeface="Times New Roman" pitchFamily="18" charset="0"/>
                      </a:endParaRPr>
                    </a:p>
                  </a:txBody>
                  <a:tcPr marL="86498" marR="864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r>
              <a:tr h="7619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a:latin typeface="Arial"/>
                          <a:ea typeface="Times New Roman"/>
                          <a:cs typeface="Arial"/>
                        </a:rPr>
                        <a:t>Laptop</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a:latin typeface="Arial"/>
                          <a:ea typeface="Times New Roman"/>
                          <a:cs typeface="Arial"/>
                        </a:rPr>
                        <a:t>Should be installed, tested, configured, and registered with CIDR as per installation and configuration manual.</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0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a:latin typeface="Arial"/>
                          <a:ea typeface="Times New Roman"/>
                          <a:cs typeface="Arial"/>
                        </a:rPr>
                        <a:t>UIDAI enrolment software loaded on the laptops</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a:latin typeface="Arial"/>
                          <a:ea typeface="Times New Roman"/>
                          <a:cs typeface="Times New Roman"/>
                        </a:rPr>
                        <a:t>The detailed process of loading Introducers data into </a:t>
                      </a:r>
                      <a:r>
                        <a:rPr lang="en-US" sz="1600" b="1">
                          <a:latin typeface="Arial"/>
                          <a:ea typeface="Times New Roman"/>
                          <a:cs typeface="Times New Roman"/>
                        </a:rPr>
                        <a:t>Aadhaar Enrolment Client</a:t>
                      </a:r>
                      <a:r>
                        <a:rPr lang="en-US" sz="1600">
                          <a:latin typeface="Arial"/>
                          <a:ea typeface="Times New Roman"/>
                          <a:cs typeface="Times New Roman"/>
                        </a:rPr>
                        <a:t> is covered in the "</a:t>
                      </a:r>
                      <a:r>
                        <a:rPr lang="en-US" sz="1600" b="1">
                          <a:latin typeface="Arial"/>
                          <a:ea typeface="Times New Roman"/>
                          <a:cs typeface="Times New Roman"/>
                        </a:rPr>
                        <a:t>Module 3B – Aadhaar Enrolment Client Installation and Configuration</a:t>
                      </a:r>
                      <a:r>
                        <a:rPr lang="en-US" sz="1600">
                          <a:latin typeface="Arial"/>
                          <a:ea typeface="Times New Roman"/>
                          <a:cs typeface="Times New Roman"/>
                        </a:rPr>
                        <a:t>" </a:t>
                      </a:r>
                      <a:endParaRPr lang="en-IN" sz="16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3</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a:latin typeface="Arial"/>
                          <a:ea typeface="Times New Roman"/>
                          <a:cs typeface="Arial"/>
                        </a:rPr>
                        <a:t>List of Introducers loaded on laptop</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a:latin typeface="Arial"/>
                          <a:ea typeface="Times New Roman"/>
                          <a:cs typeface="Arial"/>
                        </a:rPr>
                        <a:t>Record Make &amp; Model</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4</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a:latin typeface="Arial"/>
                          <a:ea typeface="Times New Roman"/>
                          <a:cs typeface="Arial"/>
                        </a:rPr>
                        <a:t>Iris capturing device</a:t>
                      </a:r>
                      <a:endParaRPr lang="en-IN" sz="16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a:latin typeface="Arial"/>
                          <a:ea typeface="Times New Roman"/>
                          <a:cs typeface="Arial"/>
                        </a:rPr>
                        <a:t>Record Make &amp; Model</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5</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a:latin typeface="Arial"/>
                          <a:ea typeface="Times New Roman"/>
                          <a:cs typeface="Arial"/>
                        </a:rPr>
                        <a:t>Fingerprint capturing device</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a:latin typeface="Arial"/>
                          <a:ea typeface="Times New Roman"/>
                          <a:cs typeface="Arial"/>
                        </a:rPr>
                        <a:t>Record Make &amp; Model</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6</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a:latin typeface="Arial"/>
                          <a:ea typeface="Times New Roman"/>
                          <a:cs typeface="Arial"/>
                        </a:rPr>
                        <a:t>Digital Camera</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a:latin typeface="Arial"/>
                          <a:ea typeface="Times New Roman"/>
                          <a:cs typeface="Arial"/>
                        </a:rPr>
                        <a:t>For taking facial photographs backdrop </a:t>
                      </a:r>
                      <a:endParaRPr lang="en-IN" sz="16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7</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a:latin typeface="Arial"/>
                          <a:ea typeface="Times New Roman"/>
                          <a:cs typeface="Arial"/>
                        </a:rPr>
                        <a:t>White back ground screen</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a:latin typeface="Arial"/>
                          <a:ea typeface="Times New Roman"/>
                          <a:cs typeface="Arial"/>
                        </a:rPr>
                        <a:t>For residents to verify their data</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784" name="Rectangle 5"/>
          <p:cNvSpPr>
            <a:spLocks noChangeArrowheads="1"/>
          </p:cNvSpPr>
          <p:nvPr/>
        </p:nvSpPr>
        <p:spPr bwMode="auto">
          <a:xfrm>
            <a:off x="228600" y="1062038"/>
            <a:ext cx="8458200" cy="461962"/>
          </a:xfrm>
          <a:prstGeom prst="rect">
            <a:avLst/>
          </a:prstGeom>
          <a:noFill/>
          <a:ln w="9525">
            <a:noFill/>
            <a:miter lim="800000"/>
            <a:headEnd/>
            <a:tailEnd/>
          </a:ln>
        </p:spPr>
        <p:txBody>
          <a:bodyPr>
            <a:spAutoFit/>
          </a:bodyPr>
          <a:lstStyle/>
          <a:p>
            <a:pPr eaLnBrk="0" hangingPunct="0"/>
            <a:r>
              <a:rPr lang="en-US" sz="2400" b="1"/>
              <a:t>Setting up an enrolment station  </a:t>
            </a:r>
          </a:p>
        </p:txBody>
      </p:sp>
      <p:sp>
        <p:nvSpPr>
          <p:cNvPr id="35881" name="Rectangle 3"/>
          <p:cNvSpPr>
            <a:spLocks noChangeArrowheads="1"/>
          </p:cNvSpPr>
          <p:nvPr/>
        </p:nvSpPr>
        <p:spPr bwMode="auto">
          <a:xfrm>
            <a:off x="228600" y="1535113"/>
            <a:ext cx="8229600" cy="369887"/>
          </a:xfrm>
          <a:prstGeom prst="rect">
            <a:avLst/>
          </a:prstGeom>
          <a:noFill/>
          <a:ln w="9525">
            <a:noFill/>
            <a:miter lim="800000"/>
            <a:headEnd/>
            <a:tailEnd/>
          </a:ln>
        </p:spPr>
        <p:txBody>
          <a:bodyPr>
            <a:spAutoFit/>
          </a:bodyPr>
          <a:lstStyle/>
          <a:p>
            <a:r>
              <a:rPr lang="en-US"/>
              <a:t>Every Enrolment</a:t>
            </a:r>
            <a:r>
              <a:rPr lang="en-US" b="1"/>
              <a:t> </a:t>
            </a:r>
            <a:r>
              <a:rPr lang="en-US"/>
              <a:t>Station should have the items as shown in the following 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5881">
                                            <p:txEl>
                                              <p:pRg st="0" end="0"/>
                                            </p:txEl>
                                          </p:spTgt>
                                        </p:tgtEl>
                                        <p:attrNameLst>
                                          <p:attrName>style.visibility</p:attrName>
                                        </p:attrNameLst>
                                      </p:cBhvr>
                                      <p:to>
                                        <p:strVal val="visible"/>
                                      </p:to>
                                    </p:set>
                                    <p:animEffect transition="in" filter="slide(fromBottom)">
                                      <p:cBhvr>
                                        <p:cTn id="7" dur="500"/>
                                        <p:tgtEl>
                                          <p:spTgt spid="358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6935"/>
                                        </p:tgtEl>
                                        <p:attrNameLst>
                                          <p:attrName>style.visibility</p:attrName>
                                        </p:attrNameLst>
                                      </p:cBhvr>
                                      <p:to>
                                        <p:strVal val="visible"/>
                                      </p:to>
                                    </p:set>
                                    <p:animEffect transition="in" filter="wipe(up)">
                                      <p:cBhvr>
                                        <p:cTn id="12" dur="500"/>
                                        <p:tgtEl>
                                          <p:spTgt spid="36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35" name="Group 71"/>
          <p:cNvGraphicFramePr>
            <a:graphicFrameLocks noGrp="1"/>
          </p:cNvGraphicFramePr>
          <p:nvPr/>
        </p:nvGraphicFramePr>
        <p:xfrm>
          <a:off x="152400" y="1981200"/>
          <a:ext cx="8763000" cy="3794759"/>
        </p:xfrm>
        <a:graphic>
          <a:graphicData uri="http://schemas.openxmlformats.org/drawingml/2006/table">
            <a:tbl>
              <a:tblPr/>
              <a:tblGrid>
                <a:gridCol w="1017134"/>
                <a:gridCol w="2945266"/>
                <a:gridCol w="4800600"/>
              </a:tblGrid>
              <a:tr h="3810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Times New Roman" pitchFamily="18" charset="0"/>
                        </a:rPr>
                        <a:t>Sl. No.</a:t>
                      </a:r>
                      <a:endParaRPr kumimoji="0" lang="en-US" sz="1600" b="0" i="0" u="none" strike="noStrike" cap="none" normalizeH="0" baseline="0" dirty="0" smtClean="0">
                        <a:ln>
                          <a:noFill/>
                        </a:ln>
                        <a:solidFill>
                          <a:schemeClr val="bg1"/>
                        </a:solidFill>
                        <a:effectLst/>
                        <a:latin typeface="Arial" charset="0"/>
                        <a:cs typeface="Times New Roman" pitchFamily="18" charset="0"/>
                      </a:endParaRPr>
                    </a:p>
                  </a:txBody>
                  <a:tcPr marL="86498" marR="864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Times New Roman" pitchFamily="18" charset="0"/>
                        </a:rPr>
                        <a:t>Item</a:t>
                      </a:r>
                      <a:endParaRPr kumimoji="0" lang="en-US" sz="1600" b="0" i="0" u="none" strike="noStrike" cap="none" normalizeH="0" baseline="0" dirty="0" smtClean="0">
                        <a:ln>
                          <a:noFill/>
                        </a:ln>
                        <a:solidFill>
                          <a:schemeClr val="bg1"/>
                        </a:solidFill>
                        <a:effectLst/>
                        <a:latin typeface="Arial" charset="0"/>
                        <a:cs typeface="Times New Roman" pitchFamily="18" charset="0"/>
                      </a:endParaRPr>
                    </a:p>
                  </a:txBody>
                  <a:tcPr marL="86498" marR="864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Times New Roman" pitchFamily="18" charset="0"/>
                        </a:rPr>
                        <a:t>Comment</a:t>
                      </a:r>
                      <a:endParaRPr kumimoji="0" lang="en-US" sz="1600" b="0" i="0" u="none" strike="noStrike" cap="none" normalizeH="0" baseline="0" dirty="0" smtClean="0">
                        <a:ln>
                          <a:noFill/>
                        </a:ln>
                        <a:solidFill>
                          <a:schemeClr val="bg1"/>
                        </a:solidFill>
                        <a:effectLst/>
                        <a:latin typeface="Arial" charset="0"/>
                        <a:cs typeface="Times New Roman" pitchFamily="18" charset="0"/>
                      </a:endParaRPr>
                    </a:p>
                  </a:txBody>
                  <a:tcPr marL="86498" marR="864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r>
              <a:tr h="6095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8</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a:latin typeface="Arial"/>
                          <a:ea typeface="Times New Roman"/>
                          <a:cs typeface="Arial"/>
                        </a:rPr>
                        <a:t>Extra monitor (15-16" with a resolution above 1024x768)</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a:latin typeface="Arial"/>
                          <a:ea typeface="Times New Roman"/>
                          <a:cs typeface="Arial"/>
                        </a:rPr>
                        <a:t>For residents to verify their data</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19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9</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smtClean="0">
                          <a:solidFill>
                            <a:schemeClr val="tx1">
                              <a:lumMod val="95000"/>
                              <a:lumOff val="5000"/>
                            </a:schemeClr>
                          </a:solidFill>
                          <a:latin typeface="Arial"/>
                          <a:ea typeface="Times New Roman"/>
                          <a:cs typeface="Arial"/>
                        </a:rPr>
                        <a:t>Portable</a:t>
                      </a:r>
                      <a:r>
                        <a:rPr lang="en-US" sz="1600" baseline="0" dirty="0" smtClean="0">
                          <a:solidFill>
                            <a:schemeClr val="tx1">
                              <a:lumMod val="95000"/>
                              <a:lumOff val="5000"/>
                            </a:schemeClr>
                          </a:solidFill>
                          <a:latin typeface="Arial"/>
                          <a:ea typeface="Times New Roman"/>
                          <a:cs typeface="Arial"/>
                        </a:rPr>
                        <a:t> External Hard Disk Drive</a:t>
                      </a:r>
                      <a:endParaRPr lang="en-IN" sz="1600" dirty="0">
                        <a:solidFill>
                          <a:schemeClr val="tx1">
                            <a:lumMod val="95000"/>
                            <a:lumOff val="5000"/>
                          </a:schemeClr>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kern="1200" dirty="0" smtClean="0">
                          <a:solidFill>
                            <a:schemeClr val="tx1">
                              <a:lumMod val="95000"/>
                              <a:lumOff val="5000"/>
                            </a:schemeClr>
                          </a:solidFill>
                          <a:effectLst/>
                          <a:latin typeface="Arial" pitchFamily="34" charset="0"/>
                          <a:ea typeface="+mn-ea"/>
                          <a:cs typeface="Arial" pitchFamily="34" charset="0"/>
                        </a:rPr>
                        <a:t>For exporting of captured data and also for daily backup. Enrolment Centre should maintain a stock of 20 days.</a:t>
                      </a:r>
                      <a:endParaRPr lang="en-IN" sz="1600" dirty="0">
                        <a:solidFill>
                          <a:schemeClr val="tx1">
                            <a:lumMod val="95000"/>
                            <a:lumOff val="5000"/>
                          </a:schemeClr>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10</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IN" sz="1600" dirty="0" smtClean="0">
                          <a:solidFill>
                            <a:schemeClr val="tx1"/>
                          </a:solidFill>
                          <a:latin typeface="Arial"/>
                          <a:ea typeface="Times New Roman"/>
                          <a:cs typeface="Times New Roman"/>
                        </a:rPr>
                        <a:t>GPS Dongle</a:t>
                      </a:r>
                      <a:endParaRPr lang="en-IN" sz="16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IN" sz="1600" dirty="0" smtClean="0">
                          <a:solidFill>
                            <a:schemeClr val="tx1"/>
                          </a:solidFill>
                          <a:latin typeface="Arial" pitchFamily="34" charset="0"/>
                          <a:ea typeface="Times New Roman"/>
                          <a:cs typeface="Arial" pitchFamily="34" charset="0"/>
                        </a:rPr>
                        <a:t>To identify the physical location of the enrolment station</a:t>
                      </a:r>
                      <a:endParaRPr lang="en-IN" sz="16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11</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a:latin typeface="Arial"/>
                          <a:ea typeface="Times New Roman"/>
                          <a:cs typeface="Arial"/>
                        </a:rPr>
                        <a:t>Printer – Ink Jet or Laser</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a:latin typeface="Arial"/>
                          <a:ea typeface="Times New Roman"/>
                          <a:cs typeface="Arial"/>
                        </a:rPr>
                        <a:t>A4 or bigger printer; printer should be able to print facial image.</a:t>
                      </a:r>
                      <a:endParaRPr lang="en-IN" sz="16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12</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a:latin typeface="Arial"/>
                          <a:ea typeface="Times New Roman"/>
                          <a:cs typeface="Arial"/>
                        </a:rPr>
                        <a:t>Printer Paper</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a:latin typeface="Arial"/>
                          <a:ea typeface="Times New Roman"/>
                          <a:cs typeface="Arial"/>
                        </a:rPr>
                        <a:t>Should maintain inventory for 5 Enrolment Stations for 10 days i.e. approximately 20 rims.</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13</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latin typeface="Arial"/>
                          <a:ea typeface="Times New Roman"/>
                          <a:cs typeface="Times New Roman"/>
                        </a:rPr>
                        <a:t>Antivirus / Anti Spyware software loaded on the laptops</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804" name="Rectangle 5"/>
          <p:cNvSpPr>
            <a:spLocks noChangeArrowheads="1"/>
          </p:cNvSpPr>
          <p:nvPr/>
        </p:nvSpPr>
        <p:spPr bwMode="auto">
          <a:xfrm>
            <a:off x="228600" y="1062038"/>
            <a:ext cx="8458200" cy="461962"/>
          </a:xfrm>
          <a:prstGeom prst="rect">
            <a:avLst/>
          </a:prstGeom>
          <a:noFill/>
          <a:ln w="9525">
            <a:noFill/>
            <a:miter lim="800000"/>
            <a:headEnd/>
            <a:tailEnd/>
          </a:ln>
        </p:spPr>
        <p:txBody>
          <a:bodyPr>
            <a:spAutoFit/>
          </a:bodyPr>
          <a:lstStyle/>
          <a:p>
            <a:pPr eaLnBrk="0" hangingPunct="0"/>
            <a:r>
              <a:rPr lang="en-US" sz="2400" b="1"/>
              <a:t>Setting up an enrolment station (contd.)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935"/>
                                        </p:tgtEl>
                                        <p:attrNameLst>
                                          <p:attrName>style.visibility</p:attrName>
                                        </p:attrNameLst>
                                      </p:cBhvr>
                                      <p:to>
                                        <p:strVal val="visible"/>
                                      </p:to>
                                    </p:set>
                                    <p:animEffect transition="in" filter="wipe(up)">
                                      <p:cBhvr>
                                        <p:cTn id="7" dur="500"/>
                                        <p:tgtEl>
                                          <p:spTgt spid="36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35" name="Group 71"/>
          <p:cNvGraphicFramePr>
            <a:graphicFrameLocks noGrp="1"/>
          </p:cNvGraphicFramePr>
          <p:nvPr/>
        </p:nvGraphicFramePr>
        <p:xfrm>
          <a:off x="152400" y="1981200"/>
          <a:ext cx="8763000" cy="4312920"/>
        </p:xfrm>
        <a:graphic>
          <a:graphicData uri="http://schemas.openxmlformats.org/drawingml/2006/table">
            <a:tbl>
              <a:tblPr/>
              <a:tblGrid>
                <a:gridCol w="1017134"/>
                <a:gridCol w="2945266"/>
                <a:gridCol w="4800600"/>
              </a:tblGrid>
              <a:tr h="3810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Times New Roman" pitchFamily="18" charset="0"/>
                        </a:rPr>
                        <a:t>Sl. No.</a:t>
                      </a:r>
                      <a:endParaRPr kumimoji="0" lang="en-US" sz="1600" b="0" i="0" u="none" strike="noStrike" cap="none" normalizeH="0" baseline="0" dirty="0" smtClean="0">
                        <a:ln>
                          <a:noFill/>
                        </a:ln>
                        <a:solidFill>
                          <a:schemeClr val="bg1"/>
                        </a:solidFill>
                        <a:effectLst/>
                        <a:latin typeface="Arial" charset="0"/>
                        <a:cs typeface="Times New Roman" pitchFamily="18" charset="0"/>
                      </a:endParaRPr>
                    </a:p>
                  </a:txBody>
                  <a:tcPr marL="86498" marR="864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Times New Roman" pitchFamily="18" charset="0"/>
                        </a:rPr>
                        <a:t>Item</a:t>
                      </a:r>
                      <a:endParaRPr kumimoji="0" lang="en-US" sz="1600" b="0" i="0" u="none" strike="noStrike" cap="none" normalizeH="0" baseline="0" dirty="0" smtClean="0">
                        <a:ln>
                          <a:noFill/>
                        </a:ln>
                        <a:solidFill>
                          <a:schemeClr val="bg1"/>
                        </a:solidFill>
                        <a:effectLst/>
                        <a:latin typeface="Arial" charset="0"/>
                        <a:cs typeface="Times New Roman" pitchFamily="18" charset="0"/>
                      </a:endParaRPr>
                    </a:p>
                  </a:txBody>
                  <a:tcPr marL="86498" marR="864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Times New Roman" pitchFamily="18" charset="0"/>
                        </a:rPr>
                        <a:t>Comment</a:t>
                      </a:r>
                      <a:endParaRPr kumimoji="0" lang="en-US" sz="1600" b="0" i="0" u="none" strike="noStrike" cap="none" normalizeH="0" baseline="0" dirty="0" smtClean="0">
                        <a:ln>
                          <a:noFill/>
                        </a:ln>
                        <a:solidFill>
                          <a:schemeClr val="bg1"/>
                        </a:solidFill>
                        <a:effectLst/>
                        <a:latin typeface="Arial" charset="0"/>
                        <a:cs typeface="Times New Roman" pitchFamily="18" charset="0"/>
                      </a:endParaRPr>
                    </a:p>
                  </a:txBody>
                  <a:tcPr marL="86498" marR="864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r>
              <a:tr h="7619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14</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1600" dirty="0">
                          <a:latin typeface="Arial"/>
                          <a:ea typeface="Times New Roman"/>
                          <a:cs typeface="Arial"/>
                        </a:rPr>
                        <a:t>Data Card /Internet connectivity  </a:t>
                      </a:r>
                      <a:endParaRPr lang="en-IN"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kern="1200" dirty="0" smtClean="0">
                          <a:solidFill>
                            <a:schemeClr val="tx1"/>
                          </a:solidFill>
                          <a:latin typeface="Arial" pitchFamily="34" charset="0"/>
                          <a:ea typeface="+mn-ea"/>
                          <a:cs typeface="Arial" pitchFamily="34" charset="0"/>
                        </a:rPr>
                        <a:t>For </a:t>
                      </a:r>
                      <a:r>
                        <a:rPr lang="en-IN" sz="1600" kern="1200" dirty="0" err="1" smtClean="0">
                          <a:solidFill>
                            <a:schemeClr val="tx1"/>
                          </a:solidFill>
                          <a:latin typeface="Arial" pitchFamily="34" charset="0"/>
                          <a:ea typeface="+mn-ea"/>
                          <a:cs typeface="Arial" pitchFamily="34" charset="0"/>
                        </a:rPr>
                        <a:t>onboarding</a:t>
                      </a:r>
                      <a:r>
                        <a:rPr lang="en-IN" sz="1600" kern="1200" dirty="0" smtClean="0">
                          <a:solidFill>
                            <a:schemeClr val="tx1"/>
                          </a:solidFill>
                          <a:latin typeface="Arial" pitchFamily="34" charset="0"/>
                          <a:ea typeface="+mn-ea"/>
                          <a:cs typeface="Arial" pitchFamily="34" charset="0"/>
                        </a:rPr>
                        <a:t> of the users and </a:t>
                      </a:r>
                      <a:r>
                        <a:rPr lang="en-US" sz="1600" kern="1200" dirty="0" smtClean="0">
                          <a:solidFill>
                            <a:schemeClr val="tx1"/>
                          </a:solidFill>
                          <a:latin typeface="Arial" pitchFamily="34" charset="0"/>
                          <a:ea typeface="+mn-ea"/>
                          <a:cs typeface="Arial" pitchFamily="34" charset="0"/>
                        </a:rPr>
                        <a:t>online syncing of Enrolment Client with</a:t>
                      </a:r>
                      <a:r>
                        <a:rPr lang="en-US" sz="1600" kern="1200" baseline="0" dirty="0" smtClean="0">
                          <a:solidFill>
                            <a:schemeClr val="tx1"/>
                          </a:solidFill>
                          <a:latin typeface="Arial" pitchFamily="34" charset="0"/>
                          <a:ea typeface="+mn-ea"/>
                          <a:cs typeface="Arial" pitchFamily="34" charset="0"/>
                        </a:rPr>
                        <a:t> </a:t>
                      </a:r>
                      <a:r>
                        <a:rPr lang="en-US" sz="1600" kern="1200" dirty="0" smtClean="0">
                          <a:solidFill>
                            <a:schemeClr val="tx1"/>
                          </a:solidFill>
                          <a:latin typeface="Arial" pitchFamily="34" charset="0"/>
                          <a:ea typeface="+mn-ea"/>
                          <a:cs typeface="Arial" pitchFamily="34" charset="0"/>
                        </a:rPr>
                        <a:t>CIDR in every 24-48 hrs. </a:t>
                      </a:r>
                      <a:r>
                        <a:rPr lang="en-IN" sz="1600" kern="1200" dirty="0" smtClean="0">
                          <a:solidFill>
                            <a:schemeClr val="tx1"/>
                          </a:solidFill>
                          <a:latin typeface="Arial" pitchFamily="34" charset="0"/>
                          <a:ea typeface="+mn-ea"/>
                          <a:cs typeface="Arial" pitchFamily="34" charset="0"/>
                        </a:rPr>
                        <a:t>The Client will stop enrolments if the client is not synched at least once in 10 days.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65586" marR="65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19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15</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IN" sz="1600" dirty="0" smtClean="0">
                          <a:solidFill>
                            <a:schemeClr val="tx1"/>
                          </a:solidFill>
                          <a:latin typeface="Arial"/>
                          <a:ea typeface="Times New Roman"/>
                          <a:cs typeface="Times New Roman"/>
                        </a:rPr>
                        <a:t>Download and install latest version of Aadhaar SFTP client from http://upload.uidai.gov.in/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1"/>
                          </a:solidFill>
                          <a:effectLst/>
                          <a:latin typeface="Arial" pitchFamily="34" charset="0"/>
                          <a:cs typeface="Arial" pitchFamily="34" charset="0"/>
                        </a:rPr>
                        <a:t>For packet upload to CIDR. SFTP Client may be installed only on those stations which will be used for data packets upload.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65586" marR="65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Times New Roman" pitchFamily="18" charset="0"/>
                        </a:rPr>
                        <a:t>16</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Times New Roman" pitchFamily="18" charset="0"/>
                        </a:rPr>
                        <a:t>All Operators and Supervisors of an Enrolment Station should be enrolled into </a:t>
                      </a:r>
                      <a:r>
                        <a:rPr kumimoji="0" lang="en-US" sz="1600" b="0" i="0" u="none" strike="noStrike" cap="none" normalizeH="0" baseline="0" dirty="0" err="1" smtClean="0">
                          <a:ln>
                            <a:noFill/>
                          </a:ln>
                          <a:solidFill>
                            <a:schemeClr val="tx1"/>
                          </a:solidFill>
                          <a:effectLst/>
                          <a:latin typeface="Arial" pitchFamily="34" charset="0"/>
                          <a:cs typeface="Times New Roman" pitchFamily="18" charset="0"/>
                        </a:rPr>
                        <a:t>Aadhaar</a:t>
                      </a:r>
                      <a:r>
                        <a:rPr kumimoji="0" lang="en-US" sz="1600" b="0" i="0" u="none" strike="noStrike" cap="none" normalizeH="0" baseline="0" dirty="0" smtClean="0">
                          <a:ln>
                            <a:noFill/>
                          </a:ln>
                          <a:solidFill>
                            <a:schemeClr val="tx1"/>
                          </a:solidFill>
                          <a:effectLst/>
                          <a:latin typeface="Arial" pitchFamily="34" charset="0"/>
                          <a:cs typeface="Times New Roman" pitchFamily="18" charset="0"/>
                        </a:rPr>
                        <a:t>, </a:t>
                      </a:r>
                      <a:r>
                        <a:rPr kumimoji="0" lang="en-IN" sz="1600" b="0" i="0" u="none" strike="noStrike" cap="none" normalizeH="0" baseline="0" dirty="0" smtClean="0">
                          <a:ln>
                            <a:noFill/>
                          </a:ln>
                          <a:solidFill>
                            <a:schemeClr val="tx1"/>
                          </a:solidFill>
                          <a:effectLst/>
                          <a:latin typeface="Arial" pitchFamily="34" charset="0"/>
                          <a:cs typeface="Times New Roman" pitchFamily="18" charset="0"/>
                        </a:rPr>
                        <a:t>certified, activated in tech portal and </a:t>
                      </a:r>
                      <a:r>
                        <a:rPr kumimoji="0" lang="en-IN" sz="1600" b="0" i="0" u="none" strike="noStrike" cap="none" normalizeH="0" baseline="0" dirty="0" err="1" smtClean="0">
                          <a:ln>
                            <a:noFill/>
                          </a:ln>
                          <a:solidFill>
                            <a:schemeClr val="tx1"/>
                          </a:solidFill>
                          <a:effectLst/>
                          <a:latin typeface="Arial" pitchFamily="34" charset="0"/>
                          <a:cs typeface="Times New Roman" pitchFamily="18" charset="0"/>
                        </a:rPr>
                        <a:t>onboarded</a:t>
                      </a:r>
                      <a:endParaRPr kumimoji="0" lang="en-IN" sz="1600" b="0" i="0" u="none" strike="noStrike" cap="none" normalizeH="0" baseline="0" dirty="0" smtClean="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smtClean="0">
                        <a:ln>
                          <a:noFill/>
                        </a:ln>
                        <a:solidFill>
                          <a:schemeClr val="tx1"/>
                        </a:solidFill>
                        <a:effectLst/>
                        <a:latin typeface="Arial" pitchFamily="34" charset="0"/>
                        <a:cs typeface="Times New Roman" pitchFamily="18" charset="0"/>
                      </a:endParaRPr>
                    </a:p>
                  </a:txBody>
                  <a:tcPr marL="65586" marR="65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Times New Roman" pitchFamily="18" charset="0"/>
                        </a:rPr>
                        <a:t>17</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Times New Roman" pitchFamily="18" charset="0"/>
                        </a:rPr>
                        <a:t>The pre-enrolment data from the Registrars, if used, should be available for import on laptops</a:t>
                      </a:r>
                      <a:endParaRPr kumimoji="0" lang="en-IN" sz="1600" b="0" i="0" u="none" strike="noStrike" cap="none" normalizeH="0" baseline="0" dirty="0" smtClean="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dirty="0" smtClean="0">
                        <a:ln>
                          <a:noFill/>
                        </a:ln>
                        <a:solidFill>
                          <a:schemeClr val="tx1"/>
                        </a:solidFill>
                        <a:effectLst/>
                        <a:latin typeface="Arial" pitchFamily="34" charset="0"/>
                        <a:cs typeface="Times New Roman" pitchFamily="18" charset="0"/>
                      </a:endParaRPr>
                    </a:p>
                  </a:txBody>
                  <a:tcPr marL="65586" marR="65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820" name="Rectangle 5"/>
          <p:cNvSpPr>
            <a:spLocks noChangeArrowheads="1"/>
          </p:cNvSpPr>
          <p:nvPr/>
        </p:nvSpPr>
        <p:spPr bwMode="auto">
          <a:xfrm>
            <a:off x="228600" y="1062038"/>
            <a:ext cx="8458200" cy="461962"/>
          </a:xfrm>
          <a:prstGeom prst="rect">
            <a:avLst/>
          </a:prstGeom>
          <a:noFill/>
          <a:ln w="9525">
            <a:noFill/>
            <a:miter lim="800000"/>
            <a:headEnd/>
            <a:tailEnd/>
          </a:ln>
        </p:spPr>
        <p:txBody>
          <a:bodyPr>
            <a:spAutoFit/>
          </a:bodyPr>
          <a:lstStyle/>
          <a:p>
            <a:pPr eaLnBrk="0" hangingPunct="0"/>
            <a:r>
              <a:rPr lang="en-US" sz="2400" b="1"/>
              <a:t>Setting up an enrolment station (contd.)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935"/>
                                        </p:tgtEl>
                                        <p:attrNameLst>
                                          <p:attrName>style.visibility</p:attrName>
                                        </p:attrNameLst>
                                      </p:cBhvr>
                                      <p:to>
                                        <p:strVal val="visible"/>
                                      </p:to>
                                    </p:set>
                                    <p:animEffect transition="in" filter="wipe(up)">
                                      <p:cBhvr>
                                        <p:cTn id="7" dur="500"/>
                                        <p:tgtEl>
                                          <p:spTgt spid="36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bwMode="auto">
          <a:xfrm>
            <a:off x="457200" y="1066800"/>
            <a:ext cx="8229600" cy="503238"/>
          </a:xfrm>
          <a:noFill/>
          <a:ln>
            <a:miter lim="800000"/>
            <a:headEnd/>
            <a:tailEnd/>
          </a:ln>
        </p:spPr>
        <p:txBody>
          <a:bodyPr vert="horz" wrap="square" lIns="91440" tIns="45720" rIns="91440" bIns="45720" numCol="1" anchor="b" anchorCtr="0" compatLnSpc="1">
            <a:prstTxWarp prst="textNoShape">
              <a:avLst/>
            </a:prstTxWarp>
            <a:normAutofit fontScale="90000"/>
          </a:bodyPr>
          <a:lstStyle/>
          <a:p>
            <a:pPr algn="l" eaLnBrk="1" hangingPunct="1"/>
            <a:r>
              <a:rPr lang="en-US" sz="2800" b="1" smtClean="0">
                <a:solidFill>
                  <a:srgbClr val="000000"/>
                </a:solidFill>
              </a:rPr>
              <a:t>Objectives </a:t>
            </a:r>
          </a:p>
        </p:txBody>
      </p:sp>
      <p:sp>
        <p:nvSpPr>
          <p:cNvPr id="16388" name="Rectangle 3"/>
          <p:cNvSpPr>
            <a:spLocks noGrp="1" noChangeArrowheads="1"/>
          </p:cNvSpPr>
          <p:nvPr>
            <p:ph idx="1"/>
          </p:nvPr>
        </p:nvSpPr>
        <p:spPr>
          <a:xfrm>
            <a:off x="457200" y="1600200"/>
            <a:ext cx="8229600" cy="4876800"/>
          </a:xfrm>
        </p:spPr>
        <p:txBody>
          <a:bodyPr/>
          <a:lstStyle/>
          <a:p>
            <a:pPr eaLnBrk="1" hangingPunct="1">
              <a:spcBef>
                <a:spcPts val="600"/>
              </a:spcBef>
              <a:buFontTx/>
              <a:buNone/>
            </a:pPr>
            <a:r>
              <a:rPr lang="en-US" sz="2400" smtClean="0"/>
              <a:t>In this module you will learn about:</a:t>
            </a:r>
          </a:p>
          <a:p>
            <a:pPr>
              <a:spcBef>
                <a:spcPts val="600"/>
              </a:spcBef>
            </a:pPr>
            <a:r>
              <a:rPr lang="en-IN" sz="2400" smtClean="0"/>
              <a:t>The hierarchy of organizations in the enrolment process</a:t>
            </a:r>
          </a:p>
          <a:p>
            <a:pPr>
              <a:spcBef>
                <a:spcPts val="600"/>
              </a:spcBef>
            </a:pPr>
            <a:r>
              <a:rPr lang="en-IN" sz="2400" smtClean="0"/>
              <a:t>The enrolment process flow</a:t>
            </a:r>
          </a:p>
          <a:p>
            <a:pPr>
              <a:spcBef>
                <a:spcPts val="600"/>
              </a:spcBef>
            </a:pPr>
            <a:r>
              <a:rPr lang="en-IN" sz="2400" smtClean="0"/>
              <a:t>The First Mile Logistics and Document handling</a:t>
            </a:r>
          </a:p>
          <a:p>
            <a:pPr>
              <a:spcBef>
                <a:spcPts val="600"/>
              </a:spcBef>
            </a:pPr>
            <a:r>
              <a:rPr lang="en-IN" sz="2400" smtClean="0"/>
              <a:t>The process of data de-duplication and Aadhaar generation</a:t>
            </a:r>
          </a:p>
          <a:p>
            <a:pPr>
              <a:spcBef>
                <a:spcPts val="600"/>
              </a:spcBef>
            </a:pPr>
            <a:r>
              <a:rPr lang="en-IN" sz="2400" smtClean="0"/>
              <a:t>The roles and responsibilities of agencies and people involved in enrolment</a:t>
            </a:r>
          </a:p>
          <a:p>
            <a:pPr>
              <a:spcBef>
                <a:spcPts val="600"/>
              </a:spcBef>
            </a:pPr>
            <a:r>
              <a:rPr lang="en-IN" sz="2400" smtClean="0"/>
              <a:t>The standards and guidelines, as suggested by Unique Identification Authority of India (UIDAI)</a:t>
            </a:r>
            <a:endParaRPr lang="en-US" sz="2400" smtClean="0"/>
          </a:p>
        </p:txBody>
      </p:sp>
      <p:sp>
        <p:nvSpPr>
          <p:cNvPr id="16386" name="Slide Number Placeholder 4"/>
          <p:cNvSpPr>
            <a:spLocks noGrp="1"/>
          </p:cNvSpPr>
          <p:nvPr>
            <p:ph type="sldNum" sz="quarter" idx="4294967295"/>
          </p:nvPr>
        </p:nvSpPr>
        <p:spPr>
          <a:xfrm>
            <a:off x="0" y="6356350"/>
            <a:ext cx="2133600" cy="365125"/>
          </a:xfrm>
          <a:prstGeom prst="rect">
            <a:avLst/>
          </a:prstGeom>
          <a:noFill/>
        </p:spPr>
        <p:txBody>
          <a:bodyPr/>
          <a:lstStyle/>
          <a:p>
            <a:fld id="{5D70D234-7407-4F2B-AC4A-C858D583BA07}" type="slidenum">
              <a:rPr lang="en-US" smtClean="0">
                <a:latin typeface="Arial" pitchFamily="34" charset="0"/>
              </a:rPr>
              <a:pPr/>
              <a:t>2</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35" name="Group 71"/>
          <p:cNvGraphicFramePr>
            <a:graphicFrameLocks noGrp="1"/>
          </p:cNvGraphicFramePr>
          <p:nvPr/>
        </p:nvGraphicFramePr>
        <p:xfrm>
          <a:off x="152400" y="1981200"/>
          <a:ext cx="8763000" cy="3063241"/>
        </p:xfrm>
        <a:graphic>
          <a:graphicData uri="http://schemas.openxmlformats.org/drawingml/2006/table">
            <a:tbl>
              <a:tblPr/>
              <a:tblGrid>
                <a:gridCol w="1017134"/>
                <a:gridCol w="2945266"/>
                <a:gridCol w="4800600"/>
              </a:tblGrid>
              <a:tr h="3810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Times New Roman" pitchFamily="18" charset="0"/>
                        </a:rPr>
                        <a:t>Sl. No.</a:t>
                      </a:r>
                      <a:endParaRPr kumimoji="0" lang="en-US" sz="1600" b="0" i="0" u="none" strike="noStrike" cap="none" normalizeH="0" baseline="0" dirty="0" smtClean="0">
                        <a:ln>
                          <a:noFill/>
                        </a:ln>
                        <a:solidFill>
                          <a:schemeClr val="bg1"/>
                        </a:solidFill>
                        <a:effectLst/>
                        <a:latin typeface="Arial" charset="0"/>
                        <a:cs typeface="Times New Roman" pitchFamily="18" charset="0"/>
                      </a:endParaRPr>
                    </a:p>
                  </a:txBody>
                  <a:tcPr marL="86498" marR="864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Times New Roman" pitchFamily="18" charset="0"/>
                        </a:rPr>
                        <a:t>Item</a:t>
                      </a:r>
                      <a:endParaRPr kumimoji="0" lang="en-US" sz="1600" b="0" i="0" u="none" strike="noStrike" cap="none" normalizeH="0" baseline="0" dirty="0" smtClean="0">
                        <a:ln>
                          <a:noFill/>
                        </a:ln>
                        <a:solidFill>
                          <a:schemeClr val="bg1"/>
                        </a:solidFill>
                        <a:effectLst/>
                        <a:latin typeface="Arial" charset="0"/>
                        <a:cs typeface="Times New Roman" pitchFamily="18" charset="0"/>
                      </a:endParaRPr>
                    </a:p>
                  </a:txBody>
                  <a:tcPr marL="86498" marR="864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Times New Roman" pitchFamily="18" charset="0"/>
                        </a:rPr>
                        <a:t>Comment</a:t>
                      </a:r>
                      <a:endParaRPr kumimoji="0" lang="en-US" sz="1600" b="0" i="0" u="none" strike="noStrike" cap="none" normalizeH="0" baseline="0" dirty="0" smtClean="0">
                        <a:ln>
                          <a:noFill/>
                        </a:ln>
                        <a:solidFill>
                          <a:schemeClr val="bg1"/>
                        </a:solidFill>
                        <a:effectLst/>
                        <a:latin typeface="Arial" charset="0"/>
                        <a:cs typeface="Times New Roman" pitchFamily="18" charset="0"/>
                      </a:endParaRPr>
                    </a:p>
                  </a:txBody>
                  <a:tcPr marL="86498" marR="8649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Times New Roman" pitchFamily="18" charset="0"/>
                        </a:rPr>
                        <a:t>18</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Times New Roman" pitchFamily="18" charset="0"/>
                        </a:rPr>
                        <a:t>If Registrar has additional fields to be captured, then the KYR+ software for capturing the KYR+ fields is configured and tested</a:t>
                      </a:r>
                      <a:endParaRPr kumimoji="0" lang="en-IN" sz="1600" b="0" i="0" u="none" strike="noStrike" cap="none" normalizeH="0" baseline="0" dirty="0" smtClean="0">
                        <a:ln>
                          <a:noFill/>
                        </a:ln>
                        <a:solidFill>
                          <a:schemeClr val="tx1"/>
                        </a:solidFill>
                        <a:effectLst/>
                        <a:latin typeface="Arial"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dirty="0" smtClean="0">
                        <a:ln>
                          <a:noFill/>
                        </a:ln>
                        <a:solidFill>
                          <a:schemeClr val="tx1"/>
                        </a:solidFill>
                        <a:effectLst/>
                        <a:latin typeface="Arial" pitchFamily="34" charset="0"/>
                        <a:cs typeface="Times New Roman" pitchFamily="18" charset="0"/>
                      </a:endParaRPr>
                    </a:p>
                  </a:txBody>
                  <a:tcPr marL="65586" marR="65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Times New Roman" pitchFamily="18" charset="0"/>
                        </a:rPr>
                        <a:t>19</a:t>
                      </a:r>
                    </a:p>
                  </a:txBody>
                  <a:tcPr marL="65586" marR="655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1600" b="0" i="0" u="none" strike="noStrike" cap="none" normalizeH="0" baseline="0" dirty="0" smtClean="0">
                          <a:ln>
                            <a:noFill/>
                          </a:ln>
                          <a:solidFill>
                            <a:schemeClr val="tx1"/>
                          </a:solidFill>
                          <a:effectLst/>
                          <a:latin typeface="Arial" pitchFamily="34" charset="0"/>
                          <a:cs typeface="Times New Roman" pitchFamily="18" charset="0"/>
                        </a:rPr>
                        <a:t>Make sure all deployed machines are active at technology portal and machines no longer used in enrolment are decommissioned as per policy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dirty="0" smtClean="0">
                        <a:ln>
                          <a:noFill/>
                        </a:ln>
                        <a:solidFill>
                          <a:schemeClr val="tx1"/>
                        </a:solidFill>
                        <a:effectLst/>
                        <a:latin typeface="Arial" pitchFamily="34" charset="0"/>
                        <a:cs typeface="Times New Roman" pitchFamily="18" charset="0"/>
                      </a:endParaRPr>
                    </a:p>
                  </a:txBody>
                  <a:tcPr marL="65586" marR="65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836" name="Rectangle 5"/>
          <p:cNvSpPr>
            <a:spLocks noChangeArrowheads="1"/>
          </p:cNvSpPr>
          <p:nvPr/>
        </p:nvSpPr>
        <p:spPr bwMode="auto">
          <a:xfrm>
            <a:off x="228600" y="1062038"/>
            <a:ext cx="8458200" cy="461962"/>
          </a:xfrm>
          <a:prstGeom prst="rect">
            <a:avLst/>
          </a:prstGeom>
          <a:noFill/>
          <a:ln w="9525">
            <a:noFill/>
            <a:miter lim="800000"/>
            <a:headEnd/>
            <a:tailEnd/>
          </a:ln>
        </p:spPr>
        <p:txBody>
          <a:bodyPr>
            <a:spAutoFit/>
          </a:bodyPr>
          <a:lstStyle/>
          <a:p>
            <a:pPr eaLnBrk="0" hangingPunct="0"/>
            <a:r>
              <a:rPr lang="en-US" sz="2400" b="1"/>
              <a:t>Setting up an enrolment station (contd.)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935"/>
                                        </p:tgtEl>
                                        <p:attrNameLst>
                                          <p:attrName>style.visibility</p:attrName>
                                        </p:attrNameLst>
                                      </p:cBhvr>
                                      <p:to>
                                        <p:strVal val="visible"/>
                                      </p:to>
                                    </p:set>
                                    <p:animEffect transition="in" filter="wipe(up)">
                                      <p:cBhvr>
                                        <p:cTn id="7" dur="500"/>
                                        <p:tgtEl>
                                          <p:spTgt spid="36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ChangeArrowheads="1"/>
          </p:cNvSpPr>
          <p:nvPr/>
        </p:nvSpPr>
        <p:spPr bwMode="auto">
          <a:xfrm>
            <a:off x="304800" y="2057400"/>
            <a:ext cx="5410200" cy="1200150"/>
          </a:xfrm>
          <a:prstGeom prst="rect">
            <a:avLst/>
          </a:prstGeom>
          <a:noFill/>
          <a:ln w="9525">
            <a:noFill/>
            <a:miter lim="800000"/>
            <a:headEnd/>
            <a:tailEnd/>
          </a:ln>
        </p:spPr>
        <p:txBody>
          <a:bodyPr>
            <a:spAutoFit/>
          </a:bodyPr>
          <a:lstStyle/>
          <a:p>
            <a:pPr marL="363538" lvl="1" indent="-363538">
              <a:spcBef>
                <a:spcPct val="50000"/>
              </a:spcBef>
              <a:buFont typeface="Arial" pitchFamily="34" charset="0"/>
              <a:buAutoNum type="arabicPeriod"/>
            </a:pPr>
            <a:r>
              <a:rPr lang="en-US"/>
              <a:t>Place the digital camera in proper position such that the facial image of the enrollee can be captured easily and correctly. Connect the camera to the USB port of the computer.</a:t>
            </a:r>
          </a:p>
        </p:txBody>
      </p:sp>
      <p:sp>
        <p:nvSpPr>
          <p:cNvPr id="45059" name="Rectangle 9"/>
          <p:cNvSpPr>
            <a:spLocks noChangeArrowheads="1"/>
          </p:cNvSpPr>
          <p:nvPr/>
        </p:nvSpPr>
        <p:spPr bwMode="auto">
          <a:xfrm>
            <a:off x="5029200" y="4687888"/>
            <a:ext cx="3733800" cy="646112"/>
          </a:xfrm>
          <a:prstGeom prst="rect">
            <a:avLst/>
          </a:prstGeom>
          <a:noFill/>
          <a:ln w="9525">
            <a:noFill/>
            <a:miter lim="800000"/>
            <a:headEnd/>
            <a:tailEnd/>
          </a:ln>
        </p:spPr>
        <p:txBody>
          <a:bodyPr>
            <a:spAutoFit/>
          </a:bodyPr>
          <a:lstStyle/>
          <a:p>
            <a:pPr marL="363538" lvl="1" indent="-363538">
              <a:spcBef>
                <a:spcPct val="50000"/>
              </a:spcBef>
              <a:buFont typeface="Arial" pitchFamily="34" charset="0"/>
              <a:buAutoNum type="arabicPeriod" startAt="2"/>
            </a:pPr>
            <a:r>
              <a:rPr lang="en-US"/>
              <a:t>Connect the Iris Scanner to the USB port of the computer.</a:t>
            </a:r>
          </a:p>
        </p:txBody>
      </p:sp>
      <p:pic>
        <p:nvPicPr>
          <p:cNvPr id="45060" name="Picture 13" descr="white-bg-camera copy.jpg"/>
          <p:cNvPicPr>
            <a:picLocks noChangeAspect="1" noChangeArrowheads="1"/>
          </p:cNvPicPr>
          <p:nvPr/>
        </p:nvPicPr>
        <p:blipFill>
          <a:blip r:embed="rId3"/>
          <a:srcRect l="28233" t="3935" r="25916" b="7124"/>
          <a:stretch>
            <a:fillRect/>
          </a:stretch>
        </p:blipFill>
        <p:spPr bwMode="auto">
          <a:xfrm>
            <a:off x="6096000" y="1752600"/>
            <a:ext cx="1130300" cy="2198688"/>
          </a:xfrm>
          <a:prstGeom prst="rect">
            <a:avLst/>
          </a:prstGeom>
          <a:noFill/>
          <a:ln w="9525">
            <a:solidFill>
              <a:schemeClr val="tx1"/>
            </a:solidFill>
            <a:miter lim="800000"/>
            <a:headEnd/>
            <a:tailEnd/>
          </a:ln>
        </p:spPr>
      </p:pic>
      <p:pic>
        <p:nvPicPr>
          <p:cNvPr id="45061" name="Picture 16" descr="kuhl_120and30.jpg"/>
          <p:cNvPicPr>
            <a:picLocks noChangeAspect="1" noChangeArrowheads="1"/>
          </p:cNvPicPr>
          <p:nvPr/>
        </p:nvPicPr>
        <p:blipFill>
          <a:blip r:embed="rId4"/>
          <a:srcRect t="13045" b="24031"/>
          <a:stretch>
            <a:fillRect/>
          </a:stretch>
        </p:blipFill>
        <p:spPr bwMode="auto">
          <a:xfrm>
            <a:off x="914400" y="4098925"/>
            <a:ext cx="3962400" cy="1692275"/>
          </a:xfrm>
          <a:prstGeom prst="rect">
            <a:avLst/>
          </a:prstGeom>
          <a:noFill/>
          <a:ln w="9525">
            <a:solidFill>
              <a:schemeClr val="tx1"/>
            </a:solidFill>
            <a:miter lim="800000"/>
            <a:headEnd/>
            <a:tailEnd/>
          </a:ln>
        </p:spPr>
      </p:pic>
      <p:sp>
        <p:nvSpPr>
          <p:cNvPr id="35846" name="Rectangle 5"/>
          <p:cNvSpPr>
            <a:spLocks noChangeArrowheads="1"/>
          </p:cNvSpPr>
          <p:nvPr/>
        </p:nvSpPr>
        <p:spPr bwMode="auto">
          <a:xfrm>
            <a:off x="228600" y="1062038"/>
            <a:ext cx="8153400" cy="461962"/>
          </a:xfrm>
          <a:prstGeom prst="rect">
            <a:avLst/>
          </a:prstGeom>
          <a:noFill/>
          <a:ln w="9525">
            <a:noFill/>
            <a:miter lim="800000"/>
            <a:headEnd/>
            <a:tailEnd/>
          </a:ln>
        </p:spPr>
        <p:txBody>
          <a:bodyPr>
            <a:spAutoFit/>
          </a:bodyPr>
          <a:lstStyle/>
          <a:p>
            <a:pPr eaLnBrk="0" hangingPunct="0"/>
            <a:r>
              <a:rPr lang="en-US" sz="2400" b="1"/>
              <a:t>Setting up biometric devices</a:t>
            </a:r>
          </a:p>
        </p:txBody>
      </p:sp>
      <p:sp>
        <p:nvSpPr>
          <p:cNvPr id="45063" name="Rectangle 6"/>
          <p:cNvSpPr>
            <a:spLocks noChangeArrowheads="1"/>
          </p:cNvSpPr>
          <p:nvPr/>
        </p:nvSpPr>
        <p:spPr bwMode="auto">
          <a:xfrm>
            <a:off x="228600" y="1584325"/>
            <a:ext cx="7924800" cy="369888"/>
          </a:xfrm>
          <a:prstGeom prst="rect">
            <a:avLst/>
          </a:prstGeom>
          <a:noFill/>
          <a:ln w="9525">
            <a:noFill/>
            <a:miter lim="800000"/>
            <a:headEnd/>
            <a:tailEnd/>
          </a:ln>
        </p:spPr>
        <p:txBody>
          <a:bodyPr>
            <a:spAutoFit/>
          </a:bodyPr>
          <a:lstStyle/>
          <a:p>
            <a:pPr>
              <a:spcBef>
                <a:spcPct val="50000"/>
              </a:spcBef>
            </a:pPr>
            <a:r>
              <a:rPr lang="en-US" b="1"/>
              <a:t>Steps for connecting the biometric devices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slide(fromBottom)">
                                      <p:cBhvr>
                                        <p:cTn id="7" dur="500"/>
                                        <p:tgtEl>
                                          <p:spTgt spid="4506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5058">
                                            <p:txEl>
                                              <p:pRg st="0" end="0"/>
                                            </p:txEl>
                                          </p:spTgt>
                                        </p:tgtEl>
                                        <p:attrNameLst>
                                          <p:attrName>style.visibility</p:attrName>
                                        </p:attrNameLst>
                                      </p:cBhvr>
                                      <p:to>
                                        <p:strVal val="visible"/>
                                      </p:to>
                                    </p:set>
                                    <p:animEffect transition="in" filter="checkerboard(across)">
                                      <p:cBhvr>
                                        <p:cTn id="12" dur="500"/>
                                        <p:tgtEl>
                                          <p:spTgt spid="450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45060"/>
                                        </p:tgtEl>
                                        <p:attrNameLst>
                                          <p:attrName>style.visibility</p:attrName>
                                        </p:attrNameLst>
                                      </p:cBhvr>
                                      <p:to>
                                        <p:strVal val="visible"/>
                                      </p:to>
                                    </p:set>
                                    <p:anim calcmode="lin" valueType="num">
                                      <p:cBhvr>
                                        <p:cTn id="17" dur="500" fill="hold"/>
                                        <p:tgtEl>
                                          <p:spTgt spid="45060"/>
                                        </p:tgtEl>
                                        <p:attrNameLst>
                                          <p:attrName>ppt_w</p:attrName>
                                        </p:attrNameLst>
                                      </p:cBhvr>
                                      <p:tavLst>
                                        <p:tav tm="0">
                                          <p:val>
                                            <p:fltVal val="0"/>
                                          </p:val>
                                        </p:tav>
                                        <p:tav tm="100000">
                                          <p:val>
                                            <p:strVal val="#ppt_w"/>
                                          </p:val>
                                        </p:tav>
                                      </p:tavLst>
                                    </p:anim>
                                    <p:anim calcmode="lin" valueType="num">
                                      <p:cBhvr>
                                        <p:cTn id="18" dur="500" fill="hold"/>
                                        <p:tgtEl>
                                          <p:spTgt spid="45060"/>
                                        </p:tgtEl>
                                        <p:attrNameLst>
                                          <p:attrName>ppt_h</p:attrName>
                                        </p:attrNameLst>
                                      </p:cBhvr>
                                      <p:tavLst>
                                        <p:tav tm="0">
                                          <p:val>
                                            <p:fltVal val="0"/>
                                          </p:val>
                                        </p:tav>
                                        <p:tav tm="100000">
                                          <p:val>
                                            <p:strVal val="#ppt_h"/>
                                          </p:val>
                                        </p:tav>
                                      </p:tavLst>
                                    </p:anim>
                                    <p:animEffect transition="in" filter="fade">
                                      <p:cBhvr>
                                        <p:cTn id="19" dur="500"/>
                                        <p:tgtEl>
                                          <p:spTgt spid="4506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5059"/>
                                        </p:tgtEl>
                                        <p:attrNameLst>
                                          <p:attrName>style.visibility</p:attrName>
                                        </p:attrNameLst>
                                      </p:cBhvr>
                                      <p:to>
                                        <p:strVal val="visible"/>
                                      </p:to>
                                    </p:set>
                                    <p:animEffect transition="in" filter="checkerboard(across)">
                                      <p:cBhvr>
                                        <p:cTn id="24" dur="500"/>
                                        <p:tgtEl>
                                          <p:spTgt spid="4505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45061"/>
                                        </p:tgtEl>
                                        <p:attrNameLst>
                                          <p:attrName>style.visibility</p:attrName>
                                        </p:attrNameLst>
                                      </p:cBhvr>
                                      <p:to>
                                        <p:strVal val="visible"/>
                                      </p:to>
                                    </p:set>
                                    <p:anim calcmode="lin" valueType="num">
                                      <p:cBhvr>
                                        <p:cTn id="29" dur="500" fill="hold"/>
                                        <p:tgtEl>
                                          <p:spTgt spid="45061"/>
                                        </p:tgtEl>
                                        <p:attrNameLst>
                                          <p:attrName>ppt_w</p:attrName>
                                        </p:attrNameLst>
                                      </p:cBhvr>
                                      <p:tavLst>
                                        <p:tav tm="0">
                                          <p:val>
                                            <p:fltVal val="0"/>
                                          </p:val>
                                        </p:tav>
                                        <p:tav tm="100000">
                                          <p:val>
                                            <p:strVal val="#ppt_w"/>
                                          </p:val>
                                        </p:tav>
                                      </p:tavLst>
                                    </p:anim>
                                    <p:anim calcmode="lin" valueType="num">
                                      <p:cBhvr>
                                        <p:cTn id="30" dur="500" fill="hold"/>
                                        <p:tgtEl>
                                          <p:spTgt spid="45061"/>
                                        </p:tgtEl>
                                        <p:attrNameLst>
                                          <p:attrName>ppt_h</p:attrName>
                                        </p:attrNameLst>
                                      </p:cBhvr>
                                      <p:tavLst>
                                        <p:tav tm="0">
                                          <p:val>
                                            <p:fltVal val="0"/>
                                          </p:val>
                                        </p:tav>
                                        <p:tav tm="100000">
                                          <p:val>
                                            <p:strVal val="#ppt_h"/>
                                          </p:val>
                                        </p:tav>
                                      </p:tavLst>
                                    </p:anim>
                                    <p:animEffect transition="in" filter="fade">
                                      <p:cBhvr>
                                        <p:cTn id="31"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ChangeArrowheads="1"/>
          </p:cNvSpPr>
          <p:nvPr/>
        </p:nvSpPr>
        <p:spPr bwMode="auto">
          <a:xfrm>
            <a:off x="304800" y="2057400"/>
            <a:ext cx="7086600" cy="369888"/>
          </a:xfrm>
          <a:prstGeom prst="rect">
            <a:avLst/>
          </a:prstGeom>
          <a:noFill/>
          <a:ln w="9525">
            <a:noFill/>
            <a:miter lim="800000"/>
            <a:headEnd/>
            <a:tailEnd/>
          </a:ln>
        </p:spPr>
        <p:txBody>
          <a:bodyPr>
            <a:spAutoFit/>
          </a:bodyPr>
          <a:lstStyle/>
          <a:p>
            <a:pPr marL="363538" lvl="1" indent="-363538">
              <a:spcBef>
                <a:spcPct val="50000"/>
              </a:spcBef>
              <a:buFont typeface="Arial" pitchFamily="34" charset="0"/>
              <a:buAutoNum type="arabicPeriod" startAt="3"/>
            </a:pPr>
            <a:r>
              <a:rPr lang="en-US"/>
              <a:t>Connect the fingerprint scanner to the USB port of the computer. </a:t>
            </a:r>
          </a:p>
        </p:txBody>
      </p:sp>
      <p:pic>
        <p:nvPicPr>
          <p:cNvPr id="46083" name="Picture 10" descr="scn copy.jpg"/>
          <p:cNvPicPr>
            <a:picLocks noChangeAspect="1" noChangeArrowheads="1"/>
          </p:cNvPicPr>
          <p:nvPr/>
        </p:nvPicPr>
        <p:blipFill>
          <a:blip r:embed="rId3"/>
          <a:srcRect/>
          <a:stretch>
            <a:fillRect/>
          </a:stretch>
        </p:blipFill>
        <p:spPr bwMode="auto">
          <a:xfrm>
            <a:off x="2590800" y="2667000"/>
            <a:ext cx="3871913" cy="3521075"/>
          </a:xfrm>
          <a:prstGeom prst="rect">
            <a:avLst/>
          </a:prstGeom>
          <a:noFill/>
          <a:ln w="9525">
            <a:solidFill>
              <a:schemeClr val="tx1"/>
            </a:solidFill>
            <a:miter lim="800000"/>
            <a:headEnd/>
            <a:tailEnd/>
          </a:ln>
        </p:spPr>
      </p:pic>
      <p:sp>
        <p:nvSpPr>
          <p:cNvPr id="36868" name="Rectangle 5"/>
          <p:cNvSpPr>
            <a:spLocks noChangeArrowheads="1"/>
          </p:cNvSpPr>
          <p:nvPr/>
        </p:nvSpPr>
        <p:spPr bwMode="auto">
          <a:xfrm>
            <a:off x="228600" y="1062038"/>
            <a:ext cx="8153400" cy="461962"/>
          </a:xfrm>
          <a:prstGeom prst="rect">
            <a:avLst/>
          </a:prstGeom>
          <a:noFill/>
          <a:ln w="9525">
            <a:noFill/>
            <a:miter lim="800000"/>
            <a:headEnd/>
            <a:tailEnd/>
          </a:ln>
        </p:spPr>
        <p:txBody>
          <a:bodyPr>
            <a:spAutoFit/>
          </a:bodyPr>
          <a:lstStyle/>
          <a:p>
            <a:pPr eaLnBrk="0" hangingPunct="0"/>
            <a:r>
              <a:rPr lang="en-US" sz="2400" b="1"/>
              <a:t>Setting up biometric devices</a:t>
            </a:r>
          </a:p>
        </p:txBody>
      </p:sp>
      <p:sp>
        <p:nvSpPr>
          <p:cNvPr id="46085" name="Rectangle 6"/>
          <p:cNvSpPr>
            <a:spLocks noChangeArrowheads="1"/>
          </p:cNvSpPr>
          <p:nvPr/>
        </p:nvSpPr>
        <p:spPr bwMode="auto">
          <a:xfrm>
            <a:off x="228600" y="1584325"/>
            <a:ext cx="7924800" cy="369888"/>
          </a:xfrm>
          <a:prstGeom prst="rect">
            <a:avLst/>
          </a:prstGeom>
          <a:noFill/>
          <a:ln w="9525">
            <a:noFill/>
            <a:miter lim="800000"/>
            <a:headEnd/>
            <a:tailEnd/>
          </a:ln>
        </p:spPr>
        <p:txBody>
          <a:bodyPr>
            <a:spAutoFit/>
          </a:bodyPr>
          <a:lstStyle/>
          <a:p>
            <a:pPr>
              <a:spcBef>
                <a:spcPct val="50000"/>
              </a:spcBef>
            </a:pPr>
            <a:r>
              <a:rPr lang="en-US" b="1"/>
              <a:t>Steps for connecting the biometric devices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slide(fromBottom)">
                                      <p:cBhvr>
                                        <p:cTn id="7" dur="500"/>
                                        <p:tgtEl>
                                          <p:spTgt spid="4608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082"/>
                                        </p:tgtEl>
                                        <p:attrNameLst>
                                          <p:attrName>style.visibility</p:attrName>
                                        </p:attrNameLst>
                                      </p:cBhvr>
                                      <p:to>
                                        <p:strVal val="visible"/>
                                      </p:to>
                                    </p:set>
                                    <p:animEffect transition="in" filter="checkerboard(across)">
                                      <p:cBhvr>
                                        <p:cTn id="12" dur="500"/>
                                        <p:tgtEl>
                                          <p:spTgt spid="4608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46083"/>
                                        </p:tgtEl>
                                        <p:attrNameLst>
                                          <p:attrName>style.visibility</p:attrName>
                                        </p:attrNameLst>
                                      </p:cBhvr>
                                      <p:to>
                                        <p:strVal val="visible"/>
                                      </p:to>
                                    </p:set>
                                    <p:anim calcmode="lin" valueType="num">
                                      <p:cBhvr>
                                        <p:cTn id="17" dur="500" fill="hold"/>
                                        <p:tgtEl>
                                          <p:spTgt spid="46083"/>
                                        </p:tgtEl>
                                        <p:attrNameLst>
                                          <p:attrName>ppt_w</p:attrName>
                                        </p:attrNameLst>
                                      </p:cBhvr>
                                      <p:tavLst>
                                        <p:tav tm="0">
                                          <p:val>
                                            <p:fltVal val="0"/>
                                          </p:val>
                                        </p:tav>
                                        <p:tav tm="100000">
                                          <p:val>
                                            <p:strVal val="#ppt_w"/>
                                          </p:val>
                                        </p:tav>
                                      </p:tavLst>
                                    </p:anim>
                                    <p:anim calcmode="lin" valueType="num">
                                      <p:cBhvr>
                                        <p:cTn id="18" dur="500" fill="hold"/>
                                        <p:tgtEl>
                                          <p:spTgt spid="46083"/>
                                        </p:tgtEl>
                                        <p:attrNameLst>
                                          <p:attrName>ppt_h</p:attrName>
                                        </p:attrNameLst>
                                      </p:cBhvr>
                                      <p:tavLst>
                                        <p:tav tm="0">
                                          <p:val>
                                            <p:fltVal val="0"/>
                                          </p:val>
                                        </p:tav>
                                        <p:tav tm="100000">
                                          <p:val>
                                            <p:strVal val="#ppt_h"/>
                                          </p:val>
                                        </p:tav>
                                      </p:tavLst>
                                    </p:anim>
                                    <p:animEffect transition="in" filter="fade">
                                      <p:cBhvr>
                                        <p:cTn id="19"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4294967295"/>
          </p:nvPr>
        </p:nvSpPr>
        <p:spPr>
          <a:xfrm>
            <a:off x="0" y="6356350"/>
            <a:ext cx="2133600" cy="365125"/>
          </a:xfrm>
          <a:prstGeom prst="rect">
            <a:avLst/>
          </a:prstGeom>
          <a:noFill/>
        </p:spPr>
        <p:txBody>
          <a:bodyPr/>
          <a:lstStyle/>
          <a:p>
            <a:fld id="{0896E14D-3C1A-492D-BC25-715AC50BB8E3}" type="slidenum">
              <a:rPr lang="en-US" smtClean="0">
                <a:latin typeface="Arial" pitchFamily="34" charset="0"/>
              </a:rPr>
              <a:pPr/>
              <a:t>23</a:t>
            </a:fld>
            <a:endParaRPr lang="en-US" smtClean="0">
              <a:latin typeface="Arial" pitchFamily="34" charset="0"/>
            </a:endParaRPr>
          </a:p>
        </p:txBody>
      </p:sp>
      <p:grpSp>
        <p:nvGrpSpPr>
          <p:cNvPr id="2" name="Group 14"/>
          <p:cNvGrpSpPr>
            <a:grpSpLocks/>
          </p:cNvGrpSpPr>
          <p:nvPr/>
        </p:nvGrpSpPr>
        <p:grpSpPr bwMode="auto">
          <a:xfrm>
            <a:off x="893763" y="1143000"/>
            <a:ext cx="7394575" cy="5140325"/>
            <a:chOff x="3196" y="5745"/>
            <a:chExt cx="6123" cy="4776"/>
          </a:xfrm>
        </p:grpSpPr>
        <p:sp>
          <p:nvSpPr>
            <p:cNvPr id="8208" name="AutoShape 16"/>
            <p:cNvSpPr>
              <a:spLocks noChangeArrowheads="1"/>
            </p:cNvSpPr>
            <p:nvPr/>
          </p:nvSpPr>
          <p:spPr bwMode="auto">
            <a:xfrm>
              <a:off x="3209" y="6524"/>
              <a:ext cx="6106" cy="670"/>
            </a:xfrm>
            <a:prstGeom prst="roundRect">
              <a:avLst>
                <a:gd name="adj" fmla="val 2168"/>
              </a:avLst>
            </a:prstGeom>
            <a:ln>
              <a:headEnd/>
              <a:tailEnd/>
            </a:ln>
          </p:spPr>
          <p:style>
            <a:lnRef idx="0">
              <a:schemeClr val="dk1"/>
            </a:lnRef>
            <a:fillRef idx="3">
              <a:schemeClr val="dk1"/>
            </a:fillRef>
            <a:effectRef idx="3">
              <a:schemeClr val="dk1"/>
            </a:effectRef>
            <a:fontRef idx="minor">
              <a:schemeClr val="lt1"/>
            </a:fontRef>
          </p:style>
          <p:txBody>
            <a:bodyPr/>
            <a:lstStyle/>
            <a:p>
              <a:pPr algn="ctr">
                <a:spcAft>
                  <a:spcPts val="1000"/>
                </a:spcAft>
                <a:defRPr/>
              </a:pPr>
              <a:r>
                <a:rPr lang="en-US" sz="2000" b="1" dirty="0">
                  <a:solidFill>
                    <a:schemeClr val="accent3"/>
                  </a:solidFill>
                </a:rPr>
                <a:t>Step 2 Capturing residents’ demographic and biometric data</a:t>
              </a:r>
            </a:p>
            <a:p>
              <a:pPr algn="ctr">
                <a:spcAft>
                  <a:spcPts val="1000"/>
                </a:spcAft>
                <a:defRPr/>
              </a:pPr>
              <a:endParaRPr lang="en-US" sz="2000" b="1" dirty="0">
                <a:solidFill>
                  <a:schemeClr val="accent3"/>
                </a:solidFill>
              </a:endParaRPr>
            </a:p>
          </p:txBody>
        </p:sp>
        <p:sp>
          <p:nvSpPr>
            <p:cNvPr id="8210" name="AutoShape 18"/>
            <p:cNvSpPr>
              <a:spLocks noChangeArrowheads="1"/>
            </p:cNvSpPr>
            <p:nvPr/>
          </p:nvSpPr>
          <p:spPr bwMode="auto">
            <a:xfrm>
              <a:off x="3214" y="8134"/>
              <a:ext cx="6105" cy="726"/>
            </a:xfrm>
            <a:prstGeom prst="roundRect">
              <a:avLst>
                <a:gd name="adj" fmla="val 0"/>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4 Transferring the demographic and biometric data collected by the Enrolment Agencies to the CIDR</a:t>
              </a:r>
              <a:endParaRPr lang="en-US" sz="2000" dirty="0">
                <a:solidFill>
                  <a:schemeClr val="accent3"/>
                </a:solidFill>
              </a:endParaRPr>
            </a:p>
          </p:txBody>
        </p:sp>
        <p:sp>
          <p:nvSpPr>
            <p:cNvPr id="8211" name="AutoShape 19"/>
            <p:cNvSpPr>
              <a:spLocks noChangeArrowheads="1"/>
            </p:cNvSpPr>
            <p:nvPr/>
          </p:nvSpPr>
          <p:spPr bwMode="auto">
            <a:xfrm>
              <a:off x="3214" y="9002"/>
              <a:ext cx="6105" cy="627"/>
            </a:xfrm>
            <a:prstGeom prst="roundRect">
              <a:avLst>
                <a:gd name="adj" fmla="val 0"/>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5 Data de-duplication and Aadhaar generation at CIDR</a:t>
              </a:r>
              <a:endParaRPr lang="en-US" sz="2000" dirty="0">
                <a:solidFill>
                  <a:schemeClr val="accent3"/>
                </a:solidFill>
              </a:endParaRPr>
            </a:p>
          </p:txBody>
        </p:sp>
        <p:sp>
          <p:nvSpPr>
            <p:cNvPr id="8212" name="AutoShape 20"/>
            <p:cNvSpPr>
              <a:spLocks noChangeArrowheads="1"/>
            </p:cNvSpPr>
            <p:nvPr/>
          </p:nvSpPr>
          <p:spPr bwMode="auto">
            <a:xfrm>
              <a:off x="3196" y="9813"/>
              <a:ext cx="6105" cy="708"/>
            </a:xfrm>
            <a:prstGeom prst="roundRect">
              <a:avLst>
                <a:gd name="adj" fmla="val 2492"/>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6 Mailing the Aadhaar in a letter to the resident</a:t>
              </a:r>
            </a:p>
            <a:p>
              <a:pPr>
                <a:defRPr/>
              </a:pPr>
              <a:endParaRPr lang="en-US" dirty="0"/>
            </a:p>
          </p:txBody>
        </p:sp>
        <p:sp>
          <p:nvSpPr>
            <p:cNvPr id="23" name="AutoShape 16"/>
            <p:cNvSpPr>
              <a:spLocks noChangeArrowheads="1"/>
            </p:cNvSpPr>
            <p:nvPr/>
          </p:nvSpPr>
          <p:spPr bwMode="auto">
            <a:xfrm>
              <a:off x="3203" y="5745"/>
              <a:ext cx="6106" cy="602"/>
            </a:xfrm>
            <a:prstGeom prst="roundRect">
              <a:avLst>
                <a:gd name="adj" fmla="val 2168"/>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Bef>
                  <a:spcPct val="30000"/>
                </a:spcBef>
                <a:defRPr/>
              </a:pPr>
              <a:r>
                <a:rPr lang="en-US" sz="2000" b="1" dirty="0">
                  <a:solidFill>
                    <a:schemeClr val="accent3"/>
                  </a:solidFill>
                </a:rPr>
                <a:t>Step 1 Setting up an Enrolment Centre </a:t>
              </a:r>
            </a:p>
            <a:p>
              <a:pPr algn="ctr">
                <a:spcAft>
                  <a:spcPts val="1000"/>
                </a:spcAft>
                <a:defRPr/>
              </a:pPr>
              <a:endParaRPr lang="en-US" sz="2000" b="1" dirty="0">
                <a:solidFill>
                  <a:schemeClr val="accent3"/>
                </a:solidFill>
                <a:latin typeface="Calibri" pitchFamily="34" charset="0"/>
              </a:endParaRPr>
            </a:p>
          </p:txBody>
        </p:sp>
      </p:grpSp>
      <p:sp>
        <p:nvSpPr>
          <p:cNvPr id="12" name="AutoShape 16"/>
          <p:cNvSpPr>
            <a:spLocks noChangeArrowheads="1"/>
          </p:cNvSpPr>
          <p:nvPr/>
        </p:nvSpPr>
        <p:spPr bwMode="auto">
          <a:xfrm>
            <a:off x="914400" y="2860675"/>
            <a:ext cx="7373938" cy="720725"/>
          </a:xfrm>
          <a:prstGeom prst="roundRect">
            <a:avLst>
              <a:gd name="adj" fmla="val 2168"/>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3 Backup of data and Sync</a:t>
            </a:r>
          </a:p>
          <a:p>
            <a:pPr algn="ctr">
              <a:spcAft>
                <a:spcPts val="1000"/>
              </a:spcAft>
              <a:defRPr/>
            </a:pPr>
            <a:endParaRPr lang="en-US" sz="2000" b="1" dirty="0">
              <a:solidFill>
                <a:schemeClr val="accent3"/>
              </a:solidFill>
            </a:endParaRPr>
          </a:p>
        </p:txBody>
      </p:sp>
      <p:sp>
        <p:nvSpPr>
          <p:cNvPr id="14" name="Rectangle 13"/>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 – Stages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4"/>
          <p:cNvSpPr txBox="1">
            <a:spLocks noChangeArrowheads="1"/>
          </p:cNvSpPr>
          <p:nvPr/>
        </p:nvSpPr>
        <p:spPr bwMode="auto">
          <a:xfrm>
            <a:off x="-76200" y="971550"/>
            <a:ext cx="9144000" cy="400050"/>
          </a:xfrm>
          <a:prstGeom prst="rect">
            <a:avLst/>
          </a:prstGeom>
          <a:noFill/>
          <a:ln w="9525">
            <a:noFill/>
            <a:miter lim="800000"/>
            <a:headEnd/>
            <a:tailEnd/>
          </a:ln>
        </p:spPr>
        <p:txBody>
          <a:bodyPr>
            <a:spAutoFit/>
          </a:bodyPr>
          <a:lstStyle/>
          <a:p>
            <a:pPr marL="342900" indent="-342900">
              <a:spcBef>
                <a:spcPts val="100"/>
              </a:spcBef>
            </a:pPr>
            <a:r>
              <a:rPr lang="en-IN"/>
              <a:t>	Steps for capturing resident’s information are as follows:</a:t>
            </a:r>
            <a:endParaRPr lang="en-US" sz="2000"/>
          </a:p>
        </p:txBody>
      </p:sp>
      <p:sp>
        <p:nvSpPr>
          <p:cNvPr id="38915" name="Slide Number Placeholder 4"/>
          <p:cNvSpPr>
            <a:spLocks noGrp="1"/>
          </p:cNvSpPr>
          <p:nvPr>
            <p:ph type="sldNum" sz="quarter" idx="4294967295"/>
          </p:nvPr>
        </p:nvSpPr>
        <p:spPr>
          <a:xfrm>
            <a:off x="0" y="6356350"/>
            <a:ext cx="2133600" cy="365125"/>
          </a:xfrm>
          <a:prstGeom prst="rect">
            <a:avLst/>
          </a:prstGeom>
          <a:noFill/>
        </p:spPr>
        <p:txBody>
          <a:bodyPr/>
          <a:lstStyle/>
          <a:p>
            <a:fld id="{187FBFD4-6B1F-4B95-8CF0-B6568BE6F3F6}" type="slidenum">
              <a:rPr lang="en-US" smtClean="0">
                <a:latin typeface="Arial" pitchFamily="34" charset="0"/>
              </a:rPr>
              <a:pPr/>
              <a:t>24</a:t>
            </a:fld>
            <a:endParaRPr lang="en-US" smtClean="0">
              <a:latin typeface="Arial" pitchFamily="34" charset="0"/>
            </a:endParaRPr>
          </a:p>
        </p:txBody>
      </p:sp>
      <p:sp>
        <p:nvSpPr>
          <p:cNvPr id="7" name="Rectangle 6"/>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graphicFrame>
        <p:nvGraphicFramePr>
          <p:cNvPr id="31789" name="Group 45"/>
          <p:cNvGraphicFramePr>
            <a:graphicFrameLocks noGrp="1"/>
          </p:cNvGraphicFramePr>
          <p:nvPr/>
        </p:nvGraphicFramePr>
        <p:xfrm>
          <a:off x="381000" y="1397000"/>
          <a:ext cx="8153400" cy="4891089"/>
        </p:xfrm>
        <a:graphic>
          <a:graphicData uri="http://schemas.openxmlformats.org/drawingml/2006/table">
            <a:tbl>
              <a:tblPr/>
              <a:tblGrid>
                <a:gridCol w="8153400"/>
              </a:tblGrid>
              <a:tr h="312738">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Step 1: Filling of Enrolment form (KYR, KYR+ data)</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txBody>
                  <a:tcPr marL="58312" marR="583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307975">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pitchFamily="18" charset="0"/>
                        </a:rPr>
                        <a:t>Step 2: Verification and Storage of Resident’s Documents</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58312" marR="583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307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pitchFamily="18" charset="0"/>
                        </a:rPr>
                        <a:t>Step 3: Enrolment Operator imports Pre-enrolment data into the Aadhaar Enrolment Client</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58312" marR="583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Step 4: </a:t>
                      </a:r>
                      <a:r>
                        <a:rPr kumimoji="0" lang="en-IN" sz="1200" b="1" i="0" u="none" strike="noStrike" cap="none" normalizeH="0" baseline="0" dirty="0" smtClean="0">
                          <a:ln>
                            <a:noFill/>
                          </a:ln>
                          <a:solidFill>
                            <a:schemeClr val="tx1"/>
                          </a:solidFill>
                          <a:effectLst/>
                          <a:latin typeface="Arial" charset="0"/>
                          <a:cs typeface="Times New Roman" pitchFamily="18" charset="0"/>
                        </a:rPr>
                        <a:t>Enrolment Operator enters the NPR Receipt Number, if specified in the Enrolment form</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txBody>
                  <a:tcPr marL="58312" marR="583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307975">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dirty="0" smtClean="0">
                          <a:ln>
                            <a:noFill/>
                          </a:ln>
                          <a:solidFill>
                            <a:srgbClr val="000000"/>
                          </a:solidFill>
                          <a:effectLst/>
                          <a:latin typeface="Arial" charset="0"/>
                          <a:cs typeface="Times New Roman" pitchFamily="18" charset="0"/>
                        </a:rPr>
                        <a:t>Step 5: Enrolment Operator Enters/Updates the Resident Data in the Enrolment Software</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txBody>
                  <a:tcPr marL="58312" marR="583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07975">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pitchFamily="18" charset="0"/>
                        </a:rPr>
                        <a:t>Step 6: Enrolment Operator Records Resident’s Consent for Information Sharing</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58312" marR="583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307975">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pitchFamily="18" charset="0"/>
                        </a:rPr>
                        <a:t>Step 7: If Resident is Less than 5 Years Old – Enrolment Based on Parent/Guardian Details</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58312" marR="583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307975">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pitchFamily="18" charset="0"/>
                        </a:rPr>
                        <a:t>Step 8: Enrolment Operator Checks if the Resident has any Biometric Exceptions</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58312" marR="583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249238">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Step 9: Enrolment Operator enters Banking options specified in the Enrolment form</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txBody>
                  <a:tcPr marL="58312" marR="583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325438">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pitchFamily="18" charset="0"/>
                        </a:rPr>
                        <a:t>Step 10: Enrolment Operator Captures the Resident’s Biometrics</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58312" marR="583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307975">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dirty="0" smtClean="0">
                          <a:ln>
                            <a:noFill/>
                          </a:ln>
                          <a:solidFill>
                            <a:srgbClr val="000000"/>
                          </a:solidFill>
                          <a:effectLst/>
                          <a:latin typeface="Arial" charset="0"/>
                          <a:cs typeface="Times New Roman" pitchFamily="18" charset="0"/>
                        </a:rPr>
                        <a:t>Step 11: Enrolment Shows Data to the Resident for Validation</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txBody>
                  <a:tcPr marL="58312" marR="583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307975">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pitchFamily="18" charset="0"/>
                        </a:rPr>
                        <a:t>Step 12: Enrolment Operator gets Introducer’s / Head of the Family’s Sign-off </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58312" marR="583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307975">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pitchFamily="18" charset="0"/>
                        </a:rPr>
                        <a:t>Step 13: Enrolment Operator Provides Own Fingerprint to Sign-off the Data Capture </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58312" marR="583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307975">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pitchFamily="18" charset="0"/>
                        </a:rPr>
                        <a:t>Step 14: Enrolment Operator Gets Supervisor’s Sign-off for Exceptions if any </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58312" marR="583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307975">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pitchFamily="18" charset="0"/>
                        </a:rPr>
                        <a:t>Step 15: Acknowledgement and Consent for Enrolment </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58312" marR="583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307975">
                <a:tc>
                  <a:txBody>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pitchFamily="18" charset="0"/>
                        </a:rPr>
                        <a:t>Step 16: Enrolment Operator Corrects data, if requested by the Resident within 96 Hours</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58312" marR="583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4"/>
          <p:cNvSpPr txBox="1">
            <a:spLocks noChangeArrowheads="1"/>
          </p:cNvSpPr>
          <p:nvPr/>
        </p:nvSpPr>
        <p:spPr bwMode="auto">
          <a:xfrm>
            <a:off x="-76200" y="971550"/>
            <a:ext cx="9144000" cy="659155"/>
          </a:xfrm>
          <a:prstGeom prst="rect">
            <a:avLst/>
          </a:prstGeom>
          <a:noFill/>
          <a:ln w="9525">
            <a:noFill/>
            <a:miter lim="800000"/>
            <a:headEnd/>
            <a:tailEnd/>
          </a:ln>
        </p:spPr>
        <p:txBody>
          <a:bodyPr>
            <a:spAutoFit/>
          </a:bodyPr>
          <a:lstStyle/>
          <a:p>
            <a:pPr marL="342900" indent="-342900">
              <a:spcBef>
                <a:spcPts val="100"/>
              </a:spcBef>
            </a:pPr>
            <a:r>
              <a:rPr lang="en-IN" b="1" dirty="0"/>
              <a:t>	</a:t>
            </a:r>
            <a:endParaRPr lang="en-IN" b="1" dirty="0" smtClean="0"/>
          </a:p>
          <a:p>
            <a:pPr marL="342900" indent="-342900">
              <a:spcBef>
                <a:spcPts val="100"/>
              </a:spcBef>
            </a:pPr>
            <a:r>
              <a:rPr lang="en-IN" b="1" dirty="0" smtClean="0"/>
              <a:t>Step </a:t>
            </a:r>
            <a:r>
              <a:rPr lang="en-IN" b="1" dirty="0"/>
              <a:t>1: Filling of Enrolment form (KYR, KYR+ data)</a:t>
            </a:r>
            <a:endParaRPr lang="en-US" sz="2000" b="1" dirty="0"/>
          </a:p>
        </p:txBody>
      </p:sp>
      <p:sp>
        <p:nvSpPr>
          <p:cNvPr id="39939" name="Slide Number Placeholder 4"/>
          <p:cNvSpPr>
            <a:spLocks noGrp="1"/>
          </p:cNvSpPr>
          <p:nvPr>
            <p:ph type="sldNum" sz="quarter" idx="4294967295"/>
          </p:nvPr>
        </p:nvSpPr>
        <p:spPr>
          <a:xfrm>
            <a:off x="0" y="6356350"/>
            <a:ext cx="2133600" cy="365125"/>
          </a:xfrm>
          <a:prstGeom prst="rect">
            <a:avLst/>
          </a:prstGeom>
          <a:noFill/>
        </p:spPr>
        <p:txBody>
          <a:bodyPr/>
          <a:lstStyle/>
          <a:p>
            <a:fld id="{1239A898-9F8B-4117-97D5-5344FDE8F0AA}" type="slidenum">
              <a:rPr lang="en-US" smtClean="0">
                <a:latin typeface="Arial" pitchFamily="34" charset="0"/>
              </a:rPr>
              <a:pPr/>
              <a:t>25</a:t>
            </a:fld>
            <a:endParaRPr lang="en-US" smtClean="0">
              <a:latin typeface="Arial" pitchFamily="34" charset="0"/>
            </a:endParaRPr>
          </a:p>
        </p:txBody>
      </p:sp>
      <p:sp>
        <p:nvSpPr>
          <p:cNvPr id="39940" name="TextBox 34"/>
          <p:cNvSpPr txBox="1">
            <a:spLocks noChangeArrowheads="1"/>
          </p:cNvSpPr>
          <p:nvPr/>
        </p:nvSpPr>
        <p:spPr bwMode="auto">
          <a:xfrm>
            <a:off x="381000" y="1479550"/>
            <a:ext cx="8382000" cy="4614084"/>
          </a:xfrm>
          <a:prstGeom prst="rect">
            <a:avLst/>
          </a:prstGeom>
          <a:noFill/>
          <a:ln w="9525">
            <a:noFill/>
            <a:miter lim="800000"/>
            <a:headEnd/>
            <a:tailEnd/>
          </a:ln>
        </p:spPr>
        <p:txBody>
          <a:bodyPr>
            <a:spAutoFit/>
          </a:bodyPr>
          <a:lstStyle/>
          <a:p>
            <a:pPr marL="342900" indent="-342900">
              <a:spcBef>
                <a:spcPts val="100"/>
              </a:spcBef>
            </a:pPr>
            <a:endParaRPr lang="en-IN" dirty="0" smtClean="0"/>
          </a:p>
          <a:p>
            <a:pPr marL="342900" indent="-342900">
              <a:spcBef>
                <a:spcPts val="100"/>
              </a:spcBef>
            </a:pPr>
            <a:r>
              <a:rPr lang="en-IN" dirty="0" smtClean="0"/>
              <a:t>The </a:t>
            </a:r>
            <a:r>
              <a:rPr lang="en-IN" dirty="0"/>
              <a:t>resident has to fill the Enrolment form with the KYR and if available, KYR+ information.    </a:t>
            </a:r>
          </a:p>
          <a:p>
            <a:pPr marL="342900" indent="-342900">
              <a:spcBef>
                <a:spcPts val="100"/>
              </a:spcBef>
            </a:pPr>
            <a:endParaRPr lang="en-IN" dirty="0"/>
          </a:p>
          <a:p>
            <a:pPr marL="342900" indent="-342900">
              <a:spcBef>
                <a:spcPts val="100"/>
              </a:spcBef>
            </a:pPr>
            <a:r>
              <a:rPr lang="en-IN" dirty="0"/>
              <a:t>•	If the resident has any difficulty in filling the Enrolment Form, he/she may take assistance from local support such as Verifier, Village Accountant, Field Inspector, Introducer, NGOs / CSOs etc.</a:t>
            </a:r>
          </a:p>
          <a:p>
            <a:pPr marL="342900" indent="-342900">
              <a:spcBef>
                <a:spcPts val="100"/>
              </a:spcBef>
            </a:pPr>
            <a:r>
              <a:rPr lang="en-IN" dirty="0"/>
              <a:t>•	Resident needs to carry original documents and a photocopy of Proof of Identity (</a:t>
            </a:r>
            <a:r>
              <a:rPr lang="en-IN" dirty="0" err="1"/>
              <a:t>PoI</a:t>
            </a:r>
            <a:r>
              <a:rPr lang="en-IN" dirty="0"/>
              <a:t>), Proof of Address (</a:t>
            </a:r>
            <a:r>
              <a:rPr lang="en-IN" dirty="0" err="1"/>
              <a:t>PoA</a:t>
            </a:r>
            <a:r>
              <a:rPr lang="en-IN" dirty="0"/>
              <a:t>), Date of Birth (</a:t>
            </a:r>
            <a:r>
              <a:rPr lang="en-IN" dirty="0" err="1"/>
              <a:t>DoB</a:t>
            </a:r>
            <a:r>
              <a:rPr lang="en-IN" dirty="0"/>
              <a:t>), Proof of Relationship (</a:t>
            </a:r>
            <a:r>
              <a:rPr lang="en-IN" dirty="0" err="1"/>
              <a:t>PoR</a:t>
            </a:r>
            <a:r>
              <a:rPr lang="en-IN" dirty="0"/>
              <a:t>) documents for verification. </a:t>
            </a:r>
          </a:p>
          <a:p>
            <a:pPr marL="342900" indent="-342900">
              <a:spcBef>
                <a:spcPts val="100"/>
              </a:spcBef>
            </a:pPr>
            <a:r>
              <a:rPr lang="en-IN" dirty="0"/>
              <a:t>•	If the resident is not carrying photocopies of these then the Enrolment Centre should provide the photocopies free of charge.</a:t>
            </a:r>
          </a:p>
          <a:p>
            <a:pPr marL="342900" indent="-342900">
              <a:spcBef>
                <a:spcPts val="100"/>
              </a:spcBef>
            </a:pPr>
            <a:r>
              <a:rPr lang="en-IN" dirty="0"/>
              <a:t>•	Upon basic information or ‘Know Your Resident’ (KYR), Registrars can add more sections to the Enrolment form for KYR+ fields.</a:t>
            </a:r>
          </a:p>
          <a:p>
            <a:pPr marL="342900" indent="-342900">
              <a:spcBef>
                <a:spcPts val="100"/>
              </a:spcBef>
            </a:pPr>
            <a:r>
              <a:rPr lang="en-IN" dirty="0"/>
              <a:t>•	The filled and verified Enrolment form for each enrolment is stored with other documents.</a:t>
            </a:r>
            <a:endParaRPr lang="en-US" sz="2000" dirty="0"/>
          </a:p>
        </p:txBody>
      </p:sp>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bwMode="auto">
          <a:xfrm>
            <a:off x="228600" y="914400"/>
            <a:ext cx="8458200" cy="533400"/>
          </a:xfrm>
          <a:noFill/>
          <a:ln>
            <a:miter lim="800000"/>
            <a:headEnd/>
            <a:tailEnd/>
          </a:ln>
        </p:spPr>
        <p:txBody>
          <a:bodyPr vert="horz" wrap="square" lIns="91440" tIns="45720" rIns="91440" bIns="45720" numCol="1" anchor="b" anchorCtr="0" compatLnSpc="1">
            <a:prstTxWarp prst="textNoShape">
              <a:avLst/>
            </a:prstTxWarp>
          </a:bodyPr>
          <a:lstStyle/>
          <a:p>
            <a:pPr algn="l" eaLnBrk="1" hangingPunct="1"/>
            <a:r>
              <a:rPr lang="en-US" sz="2400" b="1" smtClean="0">
                <a:solidFill>
                  <a:srgbClr val="0070C0"/>
                </a:solidFill>
              </a:rPr>
              <a:t>Enrolment Form</a:t>
            </a:r>
          </a:p>
        </p:txBody>
      </p:sp>
      <p:sp>
        <p:nvSpPr>
          <p:cNvPr id="40962" name="Slide Number Placeholder 4"/>
          <p:cNvSpPr>
            <a:spLocks noGrp="1"/>
          </p:cNvSpPr>
          <p:nvPr>
            <p:ph type="sldNum" sz="quarter" idx="4294967295"/>
          </p:nvPr>
        </p:nvSpPr>
        <p:spPr>
          <a:xfrm>
            <a:off x="0" y="6457950"/>
            <a:ext cx="2133600" cy="476250"/>
          </a:xfrm>
          <a:prstGeom prst="rect">
            <a:avLst/>
          </a:prstGeom>
          <a:noFill/>
        </p:spPr>
        <p:txBody>
          <a:bodyPr/>
          <a:lstStyle/>
          <a:p>
            <a:fld id="{12251773-55B8-4641-B951-AF782B028B1B}" type="slidenum">
              <a:rPr lang="en-US" smtClean="0">
                <a:latin typeface="Arial" pitchFamily="34" charset="0"/>
              </a:rPr>
              <a:pPr/>
              <a:t>26</a:t>
            </a:fld>
            <a:endParaRPr lang="en-US" smtClean="0">
              <a:latin typeface="Arial" pitchFamily="34" charset="0"/>
            </a:endParaRPr>
          </a:p>
        </p:txBody>
      </p:sp>
      <p:sp>
        <p:nvSpPr>
          <p:cNvPr id="40966" name="Date Placeholder 3"/>
          <p:cNvSpPr>
            <a:spLocks noGrp="1"/>
          </p:cNvSpPr>
          <p:nvPr>
            <p:ph type="dt" sz="quarter" idx="4294967295"/>
          </p:nvPr>
        </p:nvSpPr>
        <p:spPr bwMode="auto">
          <a:xfrm>
            <a:off x="0" y="6457950"/>
            <a:ext cx="2133600" cy="400050"/>
          </a:xfrm>
          <a:prstGeom prst="rect">
            <a:avLst/>
          </a:prstGeom>
          <a:noFill/>
          <a:ln>
            <a:miter lim="800000"/>
            <a:headEnd/>
            <a:tailEnd/>
          </a:ln>
        </p:spPr>
        <p:txBody>
          <a:bodyPr wrap="square" numCol="1" anchorCtr="1" compatLnSpc="1">
            <a:prstTxWarp prst="textNoShape">
              <a:avLst/>
            </a:prstTxWarp>
          </a:bodyPr>
          <a:lstStyle/>
          <a:p>
            <a:pPr algn="r"/>
            <a:r>
              <a:rPr lang="en-US" sz="1400" smtClean="0">
                <a:solidFill>
                  <a:schemeClr val="tx1"/>
                </a:solidFill>
                <a:latin typeface="Arial" pitchFamily="34" charset="0"/>
              </a:rPr>
              <a:t>10</a:t>
            </a:r>
            <a:r>
              <a:rPr lang="en-US" sz="1400" baseline="30000" smtClean="0">
                <a:solidFill>
                  <a:schemeClr val="tx1"/>
                </a:solidFill>
                <a:latin typeface="Arial" pitchFamily="34" charset="0"/>
              </a:rPr>
              <a:t>th</a:t>
            </a:r>
            <a:r>
              <a:rPr lang="en-US" sz="1400" smtClean="0">
                <a:solidFill>
                  <a:schemeClr val="tx1"/>
                </a:solidFill>
                <a:latin typeface="Arial" pitchFamily="34" charset="0"/>
              </a:rPr>
              <a:t> Dec 2012</a:t>
            </a:r>
          </a:p>
        </p:txBody>
      </p:sp>
      <p:sp>
        <p:nvSpPr>
          <p:cNvPr id="14" name="Rectangle 3"/>
          <p:cNvSpPr txBox="1">
            <a:spLocks noChangeArrowheads="1"/>
          </p:cNvSpPr>
          <p:nvPr/>
        </p:nvSpPr>
        <p:spPr bwMode="auto">
          <a:xfrm>
            <a:off x="381000" y="1600200"/>
            <a:ext cx="4114800" cy="4648200"/>
          </a:xfrm>
          <a:prstGeom prst="rect">
            <a:avLst/>
          </a:prstGeom>
          <a:noFill/>
          <a:ln w="9525">
            <a:noFill/>
            <a:miter lim="800000"/>
            <a:headEnd/>
            <a:tailEnd/>
          </a:ln>
        </p:spPr>
        <p:txBody>
          <a:bodyPr/>
          <a:lstStyle/>
          <a:p>
            <a:pPr marL="285750" indent="-285750" hangingPunct="0">
              <a:buClr>
                <a:srgbClr val="000000"/>
              </a:buClr>
              <a:buFont typeface="Arial" pitchFamily="34" charset="0"/>
              <a:buChar char="•"/>
              <a:defRPr/>
            </a:pPr>
            <a:r>
              <a:rPr lang="en-IN" kern="0" dirty="0">
                <a:solidFill>
                  <a:srgbClr val="000000"/>
                </a:solidFill>
                <a:latin typeface="+mn-lt"/>
              </a:rPr>
              <a:t>The resident has to fill the Enrolment Form </a:t>
            </a:r>
          </a:p>
          <a:p>
            <a:pPr marL="285750" indent="-285750" hangingPunct="0">
              <a:buClr>
                <a:srgbClr val="000000"/>
              </a:buClr>
              <a:buFont typeface="Arial" pitchFamily="34" charset="0"/>
              <a:buChar char="•"/>
              <a:defRPr/>
            </a:pPr>
            <a:endParaRPr lang="en-US" kern="0" dirty="0">
              <a:solidFill>
                <a:srgbClr val="000000"/>
              </a:solidFill>
              <a:latin typeface="+mn-lt"/>
            </a:endParaRPr>
          </a:p>
          <a:p>
            <a:pPr marL="285750" indent="-285750" hangingPunct="0">
              <a:buClr>
                <a:srgbClr val="000000"/>
              </a:buClr>
              <a:buFont typeface="Arial" pitchFamily="34" charset="0"/>
              <a:buChar char="•"/>
              <a:defRPr/>
            </a:pPr>
            <a:r>
              <a:rPr lang="en-IN" kern="0" dirty="0">
                <a:solidFill>
                  <a:srgbClr val="000000"/>
                </a:solidFill>
                <a:latin typeface="+mn-lt"/>
              </a:rPr>
              <a:t>If the resident has any difficulty in filling the Enrolment Form, the Verifier can guide the resident in filling up the Form</a:t>
            </a:r>
          </a:p>
          <a:p>
            <a:pPr marL="285750" indent="-285750" hangingPunct="0">
              <a:buClr>
                <a:srgbClr val="000000"/>
              </a:buClr>
              <a:buFont typeface="Arial" pitchFamily="34" charset="0"/>
              <a:buChar char="•"/>
              <a:defRPr/>
            </a:pPr>
            <a:endParaRPr lang="en-US" kern="0" dirty="0">
              <a:solidFill>
                <a:srgbClr val="000000"/>
              </a:solidFill>
              <a:latin typeface="+mn-lt"/>
            </a:endParaRPr>
          </a:p>
          <a:p>
            <a:pPr marL="285750" indent="-285750" hangingPunct="0">
              <a:buClr>
                <a:srgbClr val="000000"/>
              </a:buClr>
              <a:buFont typeface="Arial" pitchFamily="34" charset="0"/>
              <a:buChar char="•"/>
              <a:defRPr/>
            </a:pPr>
            <a:r>
              <a:rPr lang="en-US" b="1" dirty="0">
                <a:latin typeface="+mn-lt"/>
              </a:rPr>
              <a:t>Verifier</a:t>
            </a:r>
            <a:r>
              <a:rPr lang="en-US" dirty="0">
                <a:latin typeface="+mn-lt"/>
              </a:rPr>
              <a:t> will verify the Enrolment Form details and photocopies against PoI/PoA/DoB/</a:t>
            </a:r>
            <a:r>
              <a:rPr lang="en-US" dirty="0" err="1">
                <a:latin typeface="+mn-lt"/>
              </a:rPr>
              <a:t>PoR</a:t>
            </a:r>
            <a:r>
              <a:rPr lang="en-US" dirty="0">
                <a:latin typeface="+mn-lt"/>
              </a:rPr>
              <a:t> documents; even if pre-enrolment data is used</a:t>
            </a:r>
          </a:p>
          <a:p>
            <a:pPr marL="285750" indent="-285750" hangingPunct="0">
              <a:buClr>
                <a:srgbClr val="000000"/>
              </a:buClr>
              <a:buFont typeface="Arial" pitchFamily="34" charset="0"/>
              <a:buChar char="•"/>
              <a:defRPr/>
            </a:pPr>
            <a:endParaRPr lang="en-US" kern="0" dirty="0">
              <a:solidFill>
                <a:srgbClr val="000000"/>
              </a:solidFill>
              <a:latin typeface="+mn-lt"/>
            </a:endParaRPr>
          </a:p>
          <a:p>
            <a:pPr marL="285750" indent="-285750" hangingPunct="0">
              <a:buClr>
                <a:srgbClr val="000000"/>
              </a:buClr>
              <a:buFont typeface="Arial" pitchFamily="34" charset="0"/>
              <a:buChar char="•"/>
              <a:defRPr/>
            </a:pPr>
            <a:r>
              <a:rPr lang="en-IN" b="1" kern="0" dirty="0">
                <a:solidFill>
                  <a:srgbClr val="000000"/>
                </a:solidFill>
                <a:latin typeface="+mn-lt"/>
              </a:rPr>
              <a:t>Operator must enter enrolment data from verified Enrolment Forms only</a:t>
            </a:r>
            <a:endParaRPr lang="en-US" b="1" kern="0" dirty="0">
              <a:solidFill>
                <a:srgbClr val="000000"/>
              </a:solidFill>
              <a:latin typeface="+mn-lt"/>
            </a:endParaRPr>
          </a:p>
        </p:txBody>
      </p:sp>
      <p:pic>
        <p:nvPicPr>
          <p:cNvPr id="40965" name="Picture 1"/>
          <p:cNvPicPr>
            <a:picLocks noChangeAspect="1" noChangeArrowheads="1"/>
          </p:cNvPicPr>
          <p:nvPr/>
        </p:nvPicPr>
        <p:blipFill>
          <a:blip r:embed="rId3"/>
          <a:srcRect/>
          <a:stretch>
            <a:fillRect/>
          </a:stretch>
        </p:blipFill>
        <p:spPr bwMode="auto">
          <a:xfrm>
            <a:off x="4876800" y="1214438"/>
            <a:ext cx="3733800" cy="5110162"/>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4"/>
          <p:cNvSpPr txBox="1">
            <a:spLocks noChangeArrowheads="1"/>
          </p:cNvSpPr>
          <p:nvPr/>
        </p:nvSpPr>
        <p:spPr bwMode="auto">
          <a:xfrm>
            <a:off x="0" y="1066800"/>
            <a:ext cx="9144000" cy="400050"/>
          </a:xfrm>
          <a:prstGeom prst="rect">
            <a:avLst/>
          </a:prstGeom>
          <a:noFill/>
          <a:ln w="9525">
            <a:noFill/>
            <a:miter lim="800000"/>
            <a:headEnd/>
            <a:tailEnd/>
          </a:ln>
        </p:spPr>
        <p:txBody>
          <a:bodyPr>
            <a:spAutoFit/>
          </a:bodyPr>
          <a:lstStyle/>
          <a:p>
            <a:pPr marL="342900" indent="-342900">
              <a:spcBef>
                <a:spcPts val="100"/>
              </a:spcBef>
            </a:pPr>
            <a:r>
              <a:rPr lang="en-IN" b="1" dirty="0"/>
              <a:t>	Step 2: Verification and storage of Resident’s Documents</a:t>
            </a:r>
            <a:endParaRPr lang="en-US" sz="2000" b="1" dirty="0"/>
          </a:p>
        </p:txBody>
      </p:sp>
      <p:sp>
        <p:nvSpPr>
          <p:cNvPr id="41987" name="Slide Number Placeholder 4"/>
          <p:cNvSpPr>
            <a:spLocks noGrp="1"/>
          </p:cNvSpPr>
          <p:nvPr>
            <p:ph type="sldNum" sz="quarter" idx="4294967295"/>
          </p:nvPr>
        </p:nvSpPr>
        <p:spPr>
          <a:xfrm>
            <a:off x="0" y="6356350"/>
            <a:ext cx="2133600" cy="365125"/>
          </a:xfrm>
          <a:prstGeom prst="rect">
            <a:avLst/>
          </a:prstGeom>
          <a:noFill/>
        </p:spPr>
        <p:txBody>
          <a:bodyPr/>
          <a:lstStyle/>
          <a:p>
            <a:fld id="{5CE059A8-2718-4DC4-A9B2-55A2F04D4A46}" type="slidenum">
              <a:rPr lang="en-US" smtClean="0">
                <a:latin typeface="Arial" pitchFamily="34" charset="0"/>
              </a:rPr>
              <a:pPr/>
              <a:t>27</a:t>
            </a:fld>
            <a:endParaRPr lang="en-US" smtClean="0">
              <a:latin typeface="Arial" pitchFamily="34" charset="0"/>
            </a:endParaRPr>
          </a:p>
        </p:txBody>
      </p:sp>
      <p:sp>
        <p:nvSpPr>
          <p:cNvPr id="41988" name="TextBox 34"/>
          <p:cNvSpPr txBox="1">
            <a:spLocks noChangeArrowheads="1"/>
          </p:cNvSpPr>
          <p:nvPr/>
        </p:nvSpPr>
        <p:spPr bwMode="auto">
          <a:xfrm>
            <a:off x="381000" y="2362200"/>
            <a:ext cx="4876800" cy="4078287"/>
          </a:xfrm>
          <a:prstGeom prst="rect">
            <a:avLst/>
          </a:prstGeom>
          <a:noFill/>
          <a:ln w="9525">
            <a:solidFill>
              <a:srgbClr val="CC0000"/>
            </a:solidFill>
            <a:miter lim="800000"/>
            <a:headEnd/>
            <a:tailEnd/>
          </a:ln>
        </p:spPr>
        <p:txBody>
          <a:bodyPr>
            <a:spAutoFit/>
          </a:bodyPr>
          <a:lstStyle/>
          <a:p>
            <a:pPr marL="342900" indent="-342900">
              <a:spcBef>
                <a:spcPts val="100"/>
              </a:spcBef>
            </a:pPr>
            <a:r>
              <a:rPr lang="en-IN"/>
              <a:t>•	If pre-enrolment data is used, Verifier present at the Enrolment Centre will verify documents like Ration Card, NREGA job card, etc.</a:t>
            </a:r>
          </a:p>
          <a:p>
            <a:pPr marL="342900" indent="-342900">
              <a:spcBef>
                <a:spcPts val="100"/>
              </a:spcBef>
            </a:pPr>
            <a:endParaRPr lang="en-IN"/>
          </a:p>
          <a:p>
            <a:pPr marL="342900" indent="-342900">
              <a:spcBef>
                <a:spcPts val="100"/>
              </a:spcBef>
            </a:pPr>
            <a:r>
              <a:rPr lang="en-IN"/>
              <a:t>•	In case an enrolment form is used for filling demographic data, then the Verifier will validate form details against PoI, PoA, DoB, HoF documents.</a:t>
            </a:r>
          </a:p>
          <a:p>
            <a:pPr marL="342900" indent="-342900">
              <a:spcBef>
                <a:spcPts val="100"/>
              </a:spcBef>
            </a:pPr>
            <a:endParaRPr lang="en-IN"/>
          </a:p>
          <a:p>
            <a:pPr marL="342900" indent="-342900">
              <a:spcBef>
                <a:spcPts val="100"/>
              </a:spcBef>
            </a:pPr>
            <a:r>
              <a:rPr lang="en-IN"/>
              <a:t>•	Verifier will then sign and stamp the photocopies of documents verified.</a:t>
            </a:r>
          </a:p>
          <a:p>
            <a:pPr marL="342900" indent="-342900">
              <a:spcBef>
                <a:spcPts val="100"/>
              </a:spcBef>
            </a:pPr>
            <a:endParaRPr lang="en-IN"/>
          </a:p>
          <a:p>
            <a:pPr marL="342900" indent="-342900">
              <a:spcBef>
                <a:spcPts val="100"/>
              </a:spcBef>
            </a:pPr>
            <a:endParaRPr lang="en-US" sz="2000"/>
          </a:p>
        </p:txBody>
      </p:sp>
      <p:pic>
        <p:nvPicPr>
          <p:cNvPr id="41989" name="Picture 2" descr="Verifier"/>
          <p:cNvPicPr>
            <a:picLocks noChangeAspect="1" noChangeArrowheads="1"/>
          </p:cNvPicPr>
          <p:nvPr/>
        </p:nvPicPr>
        <p:blipFill>
          <a:blip r:embed="rId3"/>
          <a:srcRect/>
          <a:stretch>
            <a:fillRect/>
          </a:stretch>
        </p:blipFill>
        <p:spPr bwMode="auto">
          <a:xfrm>
            <a:off x="5638800" y="2286000"/>
            <a:ext cx="3201988" cy="1970088"/>
          </a:xfrm>
          <a:prstGeom prst="rect">
            <a:avLst/>
          </a:prstGeom>
          <a:noFill/>
          <a:ln w="9525">
            <a:noFill/>
            <a:miter lim="800000"/>
            <a:headEnd/>
            <a:tailEnd/>
          </a:ln>
        </p:spPr>
      </p:pic>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
        <p:nvSpPr>
          <p:cNvPr id="8" name="TextBox 7"/>
          <p:cNvSpPr txBox="1"/>
          <p:nvPr/>
        </p:nvSpPr>
        <p:spPr>
          <a:xfrm>
            <a:off x="381000" y="1676400"/>
            <a:ext cx="4724400" cy="369888"/>
          </a:xfrm>
          <a:prstGeom prst="rect">
            <a:avLst/>
          </a:prstGeom>
          <a:solidFill>
            <a:schemeClr val="accent1">
              <a:lumMod val="90000"/>
              <a:alpha val="30000"/>
            </a:schemeClr>
          </a:solidFill>
        </p:spPr>
        <p:txBody>
          <a:bodyPr>
            <a:spAutoFit/>
          </a:bodyPr>
          <a:lstStyle/>
          <a:p>
            <a:pPr algn="ctr">
              <a:defRPr/>
            </a:pPr>
            <a:r>
              <a:rPr lang="en-US" b="1" dirty="0">
                <a:latin typeface="Arial" charset="0"/>
              </a:rPr>
              <a:t>Verifier verifies resident’s documents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4"/>
          <p:cNvSpPr txBox="1">
            <a:spLocks noChangeArrowheads="1"/>
          </p:cNvSpPr>
          <p:nvPr/>
        </p:nvSpPr>
        <p:spPr bwMode="auto">
          <a:xfrm>
            <a:off x="0" y="1066800"/>
            <a:ext cx="9067800" cy="676275"/>
          </a:xfrm>
          <a:prstGeom prst="rect">
            <a:avLst/>
          </a:prstGeom>
          <a:noFill/>
          <a:ln w="9525">
            <a:noFill/>
            <a:miter lim="800000"/>
            <a:headEnd/>
            <a:tailEnd/>
          </a:ln>
        </p:spPr>
        <p:txBody>
          <a:bodyPr>
            <a:spAutoFit/>
          </a:bodyPr>
          <a:lstStyle/>
          <a:p>
            <a:pPr marL="342900" indent="-342900">
              <a:spcBef>
                <a:spcPts val="100"/>
              </a:spcBef>
            </a:pPr>
            <a:r>
              <a:rPr lang="en-IN" b="1" dirty="0"/>
              <a:t>	Step 3: Enrolment Operator imports Pre-enrolment data into the Aadhaar Enrolment Client</a:t>
            </a:r>
            <a:endParaRPr lang="en-US" sz="2000" b="1" dirty="0"/>
          </a:p>
        </p:txBody>
      </p:sp>
      <p:sp>
        <p:nvSpPr>
          <p:cNvPr id="43011" name="Slide Number Placeholder 4"/>
          <p:cNvSpPr>
            <a:spLocks noGrp="1"/>
          </p:cNvSpPr>
          <p:nvPr>
            <p:ph type="sldNum" sz="quarter" idx="4294967295"/>
          </p:nvPr>
        </p:nvSpPr>
        <p:spPr>
          <a:xfrm>
            <a:off x="0" y="6356350"/>
            <a:ext cx="2133600" cy="365125"/>
          </a:xfrm>
          <a:prstGeom prst="rect">
            <a:avLst/>
          </a:prstGeom>
          <a:noFill/>
        </p:spPr>
        <p:txBody>
          <a:bodyPr/>
          <a:lstStyle/>
          <a:p>
            <a:fld id="{5E68FA61-EBE9-48E9-9080-B2D662C46A3A}" type="slidenum">
              <a:rPr lang="en-US" smtClean="0">
                <a:latin typeface="Arial" pitchFamily="34" charset="0"/>
              </a:rPr>
              <a:pPr/>
              <a:t>28</a:t>
            </a:fld>
            <a:endParaRPr lang="en-US" smtClean="0">
              <a:latin typeface="Arial" pitchFamily="34" charset="0"/>
            </a:endParaRPr>
          </a:p>
        </p:txBody>
      </p:sp>
      <p:sp>
        <p:nvSpPr>
          <p:cNvPr id="43012" name="TextBox 34"/>
          <p:cNvSpPr txBox="1">
            <a:spLocks noChangeArrowheads="1"/>
          </p:cNvSpPr>
          <p:nvPr/>
        </p:nvSpPr>
        <p:spPr bwMode="auto">
          <a:xfrm>
            <a:off x="381000" y="1682750"/>
            <a:ext cx="8763000" cy="4683125"/>
          </a:xfrm>
          <a:prstGeom prst="rect">
            <a:avLst/>
          </a:prstGeom>
          <a:noFill/>
          <a:ln w="9525">
            <a:noFill/>
            <a:miter lim="800000"/>
            <a:headEnd/>
            <a:tailEnd/>
          </a:ln>
        </p:spPr>
        <p:txBody>
          <a:bodyPr>
            <a:spAutoFit/>
          </a:bodyPr>
          <a:lstStyle/>
          <a:p>
            <a:pPr marL="342900" indent="-342900">
              <a:spcBef>
                <a:spcPts val="100"/>
              </a:spcBef>
            </a:pPr>
            <a:r>
              <a:rPr lang="en-IN" dirty="0"/>
              <a:t>•	When pre-enrolment database is available, the Enrolment Operator can retrieve the residents’ data by entering the Registrar’s Identifier in the enrolment client software.</a:t>
            </a:r>
          </a:p>
          <a:p>
            <a:pPr marL="342900" indent="-342900">
              <a:spcBef>
                <a:spcPts val="100"/>
              </a:spcBef>
            </a:pPr>
            <a:endParaRPr lang="en-IN" dirty="0"/>
          </a:p>
          <a:p>
            <a:pPr marL="342900" indent="-342900">
              <a:spcBef>
                <a:spcPts val="100"/>
              </a:spcBef>
            </a:pPr>
            <a:r>
              <a:rPr lang="en-IN" dirty="0"/>
              <a:t>•	This reduces the time required for an enrolment, as the operator does not have to type all the information in the Aadhaar Enrolment Client’s demographic screen. </a:t>
            </a:r>
          </a:p>
          <a:p>
            <a:pPr marL="342900" indent="-342900">
              <a:spcBef>
                <a:spcPts val="100"/>
              </a:spcBef>
            </a:pPr>
            <a:endParaRPr lang="en-IN" dirty="0"/>
          </a:p>
          <a:p>
            <a:pPr marL="342900" indent="-342900">
              <a:spcBef>
                <a:spcPts val="100"/>
              </a:spcBef>
            </a:pPr>
            <a:r>
              <a:rPr lang="en-IN" dirty="0"/>
              <a:t>A few examples of Registrar’s Identifiers are as follows:</a:t>
            </a:r>
          </a:p>
          <a:p>
            <a:pPr marL="800100" lvl="1" indent="-342900">
              <a:spcBef>
                <a:spcPts val="100"/>
              </a:spcBef>
              <a:buFont typeface="Wingdings" pitchFamily="2" charset="2"/>
              <a:buChar char="Ø"/>
            </a:pPr>
            <a:r>
              <a:rPr lang="en-IN" dirty="0"/>
              <a:t>Ration card number (Food and Civil Supplies Department as Registrar)</a:t>
            </a:r>
          </a:p>
          <a:p>
            <a:pPr marL="800100" lvl="1" indent="-342900">
              <a:spcBef>
                <a:spcPts val="100"/>
              </a:spcBef>
              <a:buFont typeface="Wingdings" pitchFamily="2" charset="2"/>
              <a:buChar char="Ø"/>
            </a:pPr>
            <a:r>
              <a:rPr lang="en-IN" dirty="0"/>
              <a:t>Job card number (Rural Development Department as Registrar)</a:t>
            </a:r>
          </a:p>
          <a:p>
            <a:pPr marL="800100" lvl="1" indent="-342900">
              <a:spcBef>
                <a:spcPts val="100"/>
              </a:spcBef>
              <a:buFont typeface="Wingdings" pitchFamily="2" charset="2"/>
              <a:buChar char="Ø"/>
            </a:pPr>
            <a:r>
              <a:rPr lang="en-IN" dirty="0"/>
              <a:t>Policy number (LIC as Registrar)</a:t>
            </a:r>
          </a:p>
          <a:p>
            <a:pPr marL="800100" lvl="1" indent="-342900">
              <a:spcBef>
                <a:spcPts val="100"/>
              </a:spcBef>
              <a:buFont typeface="Wingdings" pitchFamily="2" charset="2"/>
              <a:buChar char="Ø"/>
            </a:pPr>
            <a:r>
              <a:rPr lang="en-IN" dirty="0"/>
              <a:t>TIN (RGI as Registrar)</a:t>
            </a:r>
          </a:p>
          <a:p>
            <a:pPr marL="800100" lvl="1" indent="-342900">
              <a:spcBef>
                <a:spcPts val="100"/>
              </a:spcBef>
              <a:buFont typeface="Wingdings" pitchFamily="2" charset="2"/>
              <a:buChar char="Ø"/>
            </a:pPr>
            <a:r>
              <a:rPr lang="en-IN" dirty="0"/>
              <a:t>Electoral Photo Identity Card (EPIC) number (Election Commission as Registrar)</a:t>
            </a:r>
          </a:p>
          <a:p>
            <a:pPr marL="800100" lvl="1" indent="-342900">
              <a:spcBef>
                <a:spcPts val="100"/>
              </a:spcBef>
              <a:buFont typeface="Wingdings" pitchFamily="2" charset="2"/>
              <a:buChar char="Ø"/>
            </a:pPr>
            <a:r>
              <a:rPr lang="en-IN" dirty="0"/>
              <a:t>Permanent Account Number (PAN) number (Income Tax Department as Registrar)</a:t>
            </a:r>
            <a:endParaRPr lang="en-US" sz="2000" dirty="0"/>
          </a:p>
        </p:txBody>
      </p:sp>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4"/>
          <p:cNvSpPr txBox="1">
            <a:spLocks noChangeArrowheads="1"/>
          </p:cNvSpPr>
          <p:nvPr/>
        </p:nvSpPr>
        <p:spPr bwMode="auto">
          <a:xfrm>
            <a:off x="0" y="971550"/>
            <a:ext cx="9067800" cy="677863"/>
          </a:xfrm>
          <a:prstGeom prst="rect">
            <a:avLst/>
          </a:prstGeom>
          <a:noFill/>
          <a:ln w="9525">
            <a:noFill/>
            <a:miter lim="800000"/>
            <a:headEnd/>
            <a:tailEnd/>
          </a:ln>
        </p:spPr>
        <p:txBody>
          <a:bodyPr>
            <a:spAutoFit/>
          </a:bodyPr>
          <a:lstStyle/>
          <a:p>
            <a:pPr marL="342900" indent="-342900">
              <a:spcBef>
                <a:spcPts val="100"/>
              </a:spcBef>
            </a:pPr>
            <a:r>
              <a:rPr lang="en-IN" b="1"/>
              <a:t>	Step 4: </a:t>
            </a:r>
            <a:r>
              <a:rPr lang="en-US" b="1"/>
              <a:t>Enrolment Operator enters the </a:t>
            </a:r>
            <a:r>
              <a:rPr lang="en-US" b="1" i="1"/>
              <a:t>NPR Receipt</a:t>
            </a:r>
            <a:r>
              <a:rPr lang="en-US" b="1"/>
              <a:t> Number, if specified in the Enrolment form</a:t>
            </a:r>
            <a:endParaRPr lang="en-US" sz="2000" b="1"/>
          </a:p>
        </p:txBody>
      </p:sp>
      <p:sp>
        <p:nvSpPr>
          <p:cNvPr id="44035" name="Slide Number Placeholder 4"/>
          <p:cNvSpPr>
            <a:spLocks noGrp="1"/>
          </p:cNvSpPr>
          <p:nvPr>
            <p:ph type="sldNum" sz="quarter" idx="4294967295"/>
          </p:nvPr>
        </p:nvSpPr>
        <p:spPr>
          <a:xfrm>
            <a:off x="0" y="6356350"/>
            <a:ext cx="2133600" cy="365125"/>
          </a:xfrm>
          <a:prstGeom prst="rect">
            <a:avLst/>
          </a:prstGeom>
          <a:noFill/>
        </p:spPr>
        <p:txBody>
          <a:bodyPr/>
          <a:lstStyle/>
          <a:p>
            <a:fld id="{01C0A295-7C44-47F5-BCFC-97AD35A9CCD5}" type="slidenum">
              <a:rPr lang="en-US" smtClean="0">
                <a:latin typeface="Arial" pitchFamily="34" charset="0"/>
              </a:rPr>
              <a:pPr/>
              <a:t>29</a:t>
            </a:fld>
            <a:endParaRPr lang="en-US" smtClean="0">
              <a:latin typeface="Arial" pitchFamily="34" charset="0"/>
            </a:endParaRPr>
          </a:p>
        </p:txBody>
      </p:sp>
      <p:sp>
        <p:nvSpPr>
          <p:cNvPr id="44036" name="TextBox 34"/>
          <p:cNvSpPr txBox="1">
            <a:spLocks noChangeArrowheads="1"/>
          </p:cNvSpPr>
          <p:nvPr/>
        </p:nvSpPr>
        <p:spPr bwMode="auto">
          <a:xfrm>
            <a:off x="381000" y="1682750"/>
            <a:ext cx="5105400" cy="2616200"/>
          </a:xfrm>
          <a:prstGeom prst="rect">
            <a:avLst/>
          </a:prstGeom>
          <a:noFill/>
          <a:ln w="9525">
            <a:noFill/>
            <a:miter lim="800000"/>
            <a:headEnd/>
            <a:tailEnd/>
          </a:ln>
        </p:spPr>
        <p:txBody>
          <a:bodyPr>
            <a:spAutoFit/>
          </a:bodyPr>
          <a:lstStyle/>
          <a:p>
            <a:pPr marL="342900" indent="-342900">
              <a:buFont typeface="Arial" pitchFamily="34" charset="0"/>
              <a:buChar char="•"/>
            </a:pPr>
            <a:r>
              <a:rPr lang="en-IN"/>
              <a:t>The RGI official has provided NPR Receipt Number / schedule no. to the household / individual.</a:t>
            </a:r>
          </a:p>
          <a:p>
            <a:pPr marL="342900" indent="-342900">
              <a:buFont typeface="Arial" pitchFamily="34" charset="0"/>
              <a:buChar char="•"/>
            </a:pPr>
            <a:endParaRPr lang="en-IN"/>
          </a:p>
          <a:p>
            <a:pPr marL="342900" indent="-342900">
              <a:buFont typeface="Arial" pitchFamily="34" charset="0"/>
              <a:buChar char="•"/>
            </a:pPr>
            <a:r>
              <a:rPr lang="en-IN"/>
              <a:t>Operator checks whether the NPR number has been specified in the Enrolment form.</a:t>
            </a:r>
            <a:endParaRPr lang="en-US"/>
          </a:p>
          <a:p>
            <a:pPr marL="342900" indent="-342900"/>
            <a:endParaRPr lang="en-US"/>
          </a:p>
          <a:p>
            <a:pPr marL="342900" indent="-342900">
              <a:buFont typeface="Arial" pitchFamily="34" charset="0"/>
              <a:buChar char="•"/>
            </a:pPr>
            <a:r>
              <a:rPr lang="en-US"/>
              <a:t>The Operator enters the NPR number in the enrolment software.</a:t>
            </a:r>
            <a:endParaRPr lang="en-US" sz="2000"/>
          </a:p>
        </p:txBody>
      </p:sp>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0" y="2590800"/>
            <a:ext cx="9144000" cy="1981200"/>
          </a:xfrm>
        </p:spPr>
        <p:txBody>
          <a:bodyPr/>
          <a:lstStyle/>
          <a:p>
            <a:pPr eaLnBrk="1">
              <a:lnSpc>
                <a:spcPct val="93000"/>
              </a:lnSpc>
              <a:spcBef>
                <a:spcPct val="0"/>
              </a:spcBef>
              <a:buClr>
                <a:srgbClr val="000000"/>
              </a:buClr>
              <a:buFontTx/>
              <a:buNone/>
            </a:pPr>
            <a:r>
              <a:rPr lang="en-US" sz="2800" smtClean="0"/>
              <a:t>    Aadhaar is a ________ number that _________will provide to the ________ of India after collecting and verifying their _________and __________ data. </a:t>
            </a:r>
          </a:p>
          <a:p>
            <a:pPr eaLnBrk="1">
              <a:lnSpc>
                <a:spcPct val="93000"/>
              </a:lnSpc>
              <a:spcBef>
                <a:spcPct val="0"/>
              </a:spcBef>
              <a:buClr>
                <a:srgbClr val="000000"/>
              </a:buClr>
              <a:buFontTx/>
              <a:buNone/>
            </a:pPr>
            <a:endParaRPr lang="en-US" sz="2800" smtClean="0"/>
          </a:p>
          <a:p>
            <a:pPr eaLnBrk="1">
              <a:lnSpc>
                <a:spcPct val="93000"/>
              </a:lnSpc>
              <a:spcBef>
                <a:spcPct val="0"/>
              </a:spcBef>
              <a:buClr>
                <a:srgbClr val="000000"/>
              </a:buClr>
              <a:buFont typeface="Times New Roman" pitchFamily="18" charset="0"/>
              <a:buNone/>
            </a:pPr>
            <a:endParaRPr lang="en-US" sz="2800" b="1" smtClean="0">
              <a:solidFill>
                <a:srgbClr val="000000"/>
              </a:solidFill>
            </a:endParaRPr>
          </a:p>
        </p:txBody>
      </p:sp>
      <p:sp>
        <p:nvSpPr>
          <p:cNvPr id="17410" name="Slide Number Placeholder 4"/>
          <p:cNvSpPr>
            <a:spLocks noGrp="1"/>
          </p:cNvSpPr>
          <p:nvPr>
            <p:ph type="sldNum" sz="quarter" idx="4294967295"/>
          </p:nvPr>
        </p:nvSpPr>
        <p:spPr>
          <a:xfrm>
            <a:off x="0" y="6356350"/>
            <a:ext cx="2133600" cy="365125"/>
          </a:xfrm>
          <a:prstGeom prst="rect">
            <a:avLst/>
          </a:prstGeom>
          <a:noFill/>
        </p:spPr>
        <p:txBody>
          <a:bodyPr/>
          <a:lstStyle/>
          <a:p>
            <a:fld id="{12B6C336-C9FD-464F-AC31-9043EB3A5A9F}" type="slidenum">
              <a:rPr lang="en-US" smtClean="0">
                <a:latin typeface="Arial" pitchFamily="34" charset="0"/>
              </a:rPr>
              <a:pPr/>
              <a:t>3</a:t>
            </a:fld>
            <a:endParaRPr lang="en-US" smtClean="0">
              <a:latin typeface="Arial" pitchFamily="34" charset="0"/>
            </a:endParaRPr>
          </a:p>
        </p:txBody>
      </p:sp>
      <p:sp>
        <p:nvSpPr>
          <p:cNvPr id="17412" name="TextBox 4"/>
          <p:cNvSpPr txBox="1">
            <a:spLocks noChangeArrowheads="1"/>
          </p:cNvSpPr>
          <p:nvPr/>
        </p:nvSpPr>
        <p:spPr bwMode="auto">
          <a:xfrm>
            <a:off x="304800" y="1371600"/>
            <a:ext cx="1582738" cy="369888"/>
          </a:xfrm>
          <a:prstGeom prst="rect">
            <a:avLst/>
          </a:prstGeom>
          <a:noFill/>
          <a:ln w="9525">
            <a:noFill/>
            <a:miter lim="800000"/>
            <a:headEnd/>
            <a:tailEnd/>
          </a:ln>
        </p:spPr>
        <p:txBody>
          <a:bodyPr wrap="none">
            <a:spAutoFit/>
          </a:bodyPr>
          <a:lstStyle/>
          <a:p>
            <a:r>
              <a:rPr lang="en-US" b="1"/>
              <a:t>Quick Recap</a:t>
            </a:r>
          </a:p>
        </p:txBody>
      </p:sp>
      <p:sp>
        <p:nvSpPr>
          <p:cNvPr id="6" name="Rectangle 5"/>
          <p:cNvSpPr/>
          <p:nvPr/>
        </p:nvSpPr>
        <p:spPr>
          <a:xfrm>
            <a:off x="228600" y="3048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Recap of  UIDAI &amp; Aadhaar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4"/>
          <p:cNvSpPr txBox="1">
            <a:spLocks noChangeArrowheads="1"/>
          </p:cNvSpPr>
          <p:nvPr/>
        </p:nvSpPr>
        <p:spPr bwMode="auto">
          <a:xfrm>
            <a:off x="0" y="1143000"/>
            <a:ext cx="9144000" cy="676275"/>
          </a:xfrm>
          <a:prstGeom prst="rect">
            <a:avLst/>
          </a:prstGeom>
          <a:noFill/>
          <a:ln w="9525">
            <a:noFill/>
            <a:miter lim="800000"/>
            <a:headEnd/>
            <a:tailEnd/>
          </a:ln>
        </p:spPr>
        <p:txBody>
          <a:bodyPr>
            <a:spAutoFit/>
          </a:bodyPr>
          <a:lstStyle/>
          <a:p>
            <a:pPr marL="342900" indent="-342900">
              <a:spcBef>
                <a:spcPts val="100"/>
              </a:spcBef>
            </a:pPr>
            <a:r>
              <a:rPr lang="en-IN" b="1" dirty="0"/>
              <a:t>	Step 5: Enrolment Operator Enters/Updates the Resident Data into the Enrolment Software</a:t>
            </a:r>
            <a:endParaRPr lang="en-US" sz="2000" b="1" dirty="0"/>
          </a:p>
        </p:txBody>
      </p:sp>
      <p:sp>
        <p:nvSpPr>
          <p:cNvPr id="45059" name="Slide Number Placeholder 4"/>
          <p:cNvSpPr>
            <a:spLocks noGrp="1"/>
          </p:cNvSpPr>
          <p:nvPr>
            <p:ph type="sldNum" sz="quarter" idx="4294967295"/>
          </p:nvPr>
        </p:nvSpPr>
        <p:spPr>
          <a:xfrm>
            <a:off x="0" y="6356350"/>
            <a:ext cx="2133600" cy="365125"/>
          </a:xfrm>
          <a:prstGeom prst="rect">
            <a:avLst/>
          </a:prstGeom>
          <a:noFill/>
        </p:spPr>
        <p:txBody>
          <a:bodyPr/>
          <a:lstStyle/>
          <a:p>
            <a:fld id="{8B3138A3-636F-47E8-84A7-FEA5EA71B02E}" type="slidenum">
              <a:rPr lang="en-US" smtClean="0">
                <a:latin typeface="Arial" pitchFamily="34" charset="0"/>
              </a:rPr>
              <a:pPr/>
              <a:t>30</a:t>
            </a:fld>
            <a:endParaRPr lang="en-US" smtClean="0">
              <a:latin typeface="Arial" pitchFamily="34" charset="0"/>
            </a:endParaRPr>
          </a:p>
        </p:txBody>
      </p:sp>
      <p:sp>
        <p:nvSpPr>
          <p:cNvPr id="45060" name="TextBox 34"/>
          <p:cNvSpPr txBox="1">
            <a:spLocks noChangeArrowheads="1"/>
          </p:cNvSpPr>
          <p:nvPr/>
        </p:nvSpPr>
        <p:spPr bwMode="auto">
          <a:xfrm>
            <a:off x="381000" y="1987550"/>
            <a:ext cx="4876800" cy="3221038"/>
          </a:xfrm>
          <a:prstGeom prst="rect">
            <a:avLst/>
          </a:prstGeom>
          <a:noFill/>
          <a:ln w="9525">
            <a:noFill/>
            <a:miter lim="800000"/>
            <a:headEnd/>
            <a:tailEnd/>
          </a:ln>
        </p:spPr>
        <p:txBody>
          <a:bodyPr>
            <a:spAutoFit/>
          </a:bodyPr>
          <a:lstStyle/>
          <a:p>
            <a:pPr marL="342900" indent="-342900">
              <a:spcBef>
                <a:spcPts val="100"/>
              </a:spcBef>
            </a:pPr>
            <a:r>
              <a:rPr lang="en-IN"/>
              <a:t>•	The Enrolment Operator enters the verified demographic data into the Enrolment software from the Enrolment Form.</a:t>
            </a:r>
          </a:p>
          <a:p>
            <a:pPr marL="342900" indent="-342900">
              <a:spcBef>
                <a:spcPts val="100"/>
              </a:spcBef>
            </a:pPr>
            <a:endParaRPr lang="en-IN"/>
          </a:p>
          <a:p>
            <a:pPr marL="342900" indent="-342900">
              <a:spcBef>
                <a:spcPts val="100"/>
              </a:spcBef>
            </a:pPr>
            <a:r>
              <a:rPr lang="en-IN"/>
              <a:t>•	If data has been retrieved using Registrar’s Identifier, then Enrolment Operator checks and corrects or completes the resident’s demographic information. </a:t>
            </a:r>
          </a:p>
          <a:p>
            <a:pPr marL="342900" indent="-342900">
              <a:spcBef>
                <a:spcPts val="100"/>
              </a:spcBef>
            </a:pPr>
            <a:endParaRPr lang="en-IN"/>
          </a:p>
          <a:p>
            <a:pPr marL="342900" indent="-342900">
              <a:spcBef>
                <a:spcPts val="100"/>
              </a:spcBef>
            </a:pPr>
            <a:endParaRPr lang="en-US" sz="2000"/>
          </a:p>
        </p:txBody>
      </p:sp>
      <p:pic>
        <p:nvPicPr>
          <p:cNvPr id="45061" name="Picture 2" descr="MC900056856[1]"/>
          <p:cNvPicPr>
            <a:picLocks noChangeAspect="1" noChangeArrowheads="1"/>
          </p:cNvPicPr>
          <p:nvPr/>
        </p:nvPicPr>
        <p:blipFill>
          <a:blip r:embed="rId3"/>
          <a:srcRect/>
          <a:stretch>
            <a:fillRect/>
          </a:stretch>
        </p:blipFill>
        <p:spPr bwMode="auto">
          <a:xfrm>
            <a:off x="6019800" y="2438400"/>
            <a:ext cx="1676400" cy="1765300"/>
          </a:xfrm>
          <a:prstGeom prst="rect">
            <a:avLst/>
          </a:prstGeom>
          <a:noFill/>
          <a:ln w="9525">
            <a:noFill/>
            <a:miter lim="800000"/>
            <a:headEnd/>
            <a:tailEnd/>
          </a:ln>
        </p:spPr>
      </p:pic>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34"/>
          <p:cNvSpPr txBox="1">
            <a:spLocks noChangeArrowheads="1"/>
          </p:cNvSpPr>
          <p:nvPr/>
        </p:nvSpPr>
        <p:spPr bwMode="auto">
          <a:xfrm>
            <a:off x="0" y="1066800"/>
            <a:ext cx="9144000" cy="677863"/>
          </a:xfrm>
          <a:prstGeom prst="rect">
            <a:avLst/>
          </a:prstGeom>
          <a:noFill/>
          <a:ln w="9525">
            <a:noFill/>
            <a:miter lim="800000"/>
            <a:headEnd/>
            <a:tailEnd/>
          </a:ln>
        </p:spPr>
        <p:txBody>
          <a:bodyPr>
            <a:spAutoFit/>
          </a:bodyPr>
          <a:lstStyle/>
          <a:p>
            <a:pPr marL="342900" indent="-342900">
              <a:spcBef>
                <a:spcPts val="100"/>
              </a:spcBef>
            </a:pPr>
            <a:r>
              <a:rPr lang="en-IN" b="1" dirty="0"/>
              <a:t>	Step 6: Enrolment Operator Records Resident’s Consent for Information Sharing</a:t>
            </a:r>
            <a:endParaRPr lang="en-US" sz="2000" b="1" dirty="0"/>
          </a:p>
        </p:txBody>
      </p:sp>
      <p:sp>
        <p:nvSpPr>
          <p:cNvPr id="46083" name="Slide Number Placeholder 4"/>
          <p:cNvSpPr>
            <a:spLocks noGrp="1"/>
          </p:cNvSpPr>
          <p:nvPr>
            <p:ph type="sldNum" sz="quarter" idx="4294967295"/>
          </p:nvPr>
        </p:nvSpPr>
        <p:spPr>
          <a:xfrm>
            <a:off x="0" y="6356350"/>
            <a:ext cx="2133600" cy="365125"/>
          </a:xfrm>
          <a:prstGeom prst="rect">
            <a:avLst/>
          </a:prstGeom>
          <a:noFill/>
        </p:spPr>
        <p:txBody>
          <a:bodyPr/>
          <a:lstStyle/>
          <a:p>
            <a:fld id="{57F3B7A9-1783-4440-8CAC-82FA509FD0D3}" type="slidenum">
              <a:rPr lang="en-US" smtClean="0">
                <a:latin typeface="Arial" pitchFamily="34" charset="0"/>
              </a:rPr>
              <a:pPr/>
              <a:t>31</a:t>
            </a:fld>
            <a:endParaRPr lang="en-US" smtClean="0">
              <a:latin typeface="Arial" pitchFamily="34" charset="0"/>
            </a:endParaRPr>
          </a:p>
        </p:txBody>
      </p:sp>
      <p:sp>
        <p:nvSpPr>
          <p:cNvPr id="46084" name="TextBox 34"/>
          <p:cNvSpPr txBox="1">
            <a:spLocks noChangeArrowheads="1"/>
          </p:cNvSpPr>
          <p:nvPr/>
        </p:nvSpPr>
        <p:spPr bwMode="auto">
          <a:xfrm>
            <a:off x="381000" y="1987550"/>
            <a:ext cx="4876800" cy="1811338"/>
          </a:xfrm>
          <a:prstGeom prst="rect">
            <a:avLst/>
          </a:prstGeom>
          <a:noFill/>
          <a:ln w="9525">
            <a:noFill/>
            <a:miter lim="800000"/>
            <a:headEnd/>
            <a:tailEnd/>
          </a:ln>
        </p:spPr>
        <p:txBody>
          <a:bodyPr>
            <a:spAutoFit/>
          </a:bodyPr>
          <a:lstStyle/>
          <a:p>
            <a:pPr marL="342900" indent="-342900">
              <a:spcBef>
                <a:spcPts val="100"/>
              </a:spcBef>
            </a:pPr>
            <a:r>
              <a:rPr lang="en-IN"/>
              <a:t>•	The Operator has to capture resident’s option specified in the Enrolment form by selecting appropriate the option in the enrolment software as “Yes/No”.</a:t>
            </a:r>
          </a:p>
          <a:p>
            <a:pPr marL="342900" indent="-342900">
              <a:spcBef>
                <a:spcPts val="100"/>
              </a:spcBef>
            </a:pPr>
            <a:endParaRPr lang="en-IN"/>
          </a:p>
          <a:p>
            <a:pPr marL="342900" indent="-342900">
              <a:spcBef>
                <a:spcPts val="100"/>
              </a:spcBef>
            </a:pPr>
            <a:endParaRPr lang="en-US" sz="2000"/>
          </a:p>
        </p:txBody>
      </p:sp>
      <p:pic>
        <p:nvPicPr>
          <p:cNvPr id="46085" name="Picture 2" descr="MC900334648[1]"/>
          <p:cNvPicPr>
            <a:picLocks noChangeAspect="1" noChangeArrowheads="1"/>
          </p:cNvPicPr>
          <p:nvPr/>
        </p:nvPicPr>
        <p:blipFill>
          <a:blip r:embed="rId3"/>
          <a:srcRect/>
          <a:stretch>
            <a:fillRect/>
          </a:stretch>
        </p:blipFill>
        <p:spPr bwMode="auto">
          <a:xfrm>
            <a:off x="6172200" y="2286000"/>
            <a:ext cx="1524000" cy="1793875"/>
          </a:xfrm>
          <a:prstGeom prst="rect">
            <a:avLst/>
          </a:prstGeom>
          <a:noFill/>
          <a:ln w="9525">
            <a:noFill/>
            <a:miter lim="800000"/>
            <a:headEnd/>
            <a:tailEnd/>
          </a:ln>
        </p:spPr>
      </p:pic>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34"/>
          <p:cNvSpPr txBox="1">
            <a:spLocks noChangeArrowheads="1"/>
          </p:cNvSpPr>
          <p:nvPr/>
        </p:nvSpPr>
        <p:spPr bwMode="auto">
          <a:xfrm>
            <a:off x="0" y="1143000"/>
            <a:ext cx="9144000" cy="676275"/>
          </a:xfrm>
          <a:prstGeom prst="rect">
            <a:avLst/>
          </a:prstGeom>
          <a:noFill/>
          <a:ln w="9525">
            <a:noFill/>
            <a:miter lim="800000"/>
            <a:headEnd/>
            <a:tailEnd/>
          </a:ln>
        </p:spPr>
        <p:txBody>
          <a:bodyPr>
            <a:spAutoFit/>
          </a:bodyPr>
          <a:lstStyle/>
          <a:p>
            <a:pPr marL="342900" indent="-342900">
              <a:spcBef>
                <a:spcPts val="100"/>
              </a:spcBef>
            </a:pPr>
            <a:r>
              <a:rPr lang="en-IN" b="1"/>
              <a:t>	Step 7: If Resident is Less than 5 Years Old – Enrolment Based on Parent/Guardian Details </a:t>
            </a:r>
            <a:endParaRPr lang="en-US" sz="2000" b="1"/>
          </a:p>
        </p:txBody>
      </p:sp>
      <p:sp>
        <p:nvSpPr>
          <p:cNvPr id="47107" name="Slide Number Placeholder 4"/>
          <p:cNvSpPr>
            <a:spLocks noGrp="1"/>
          </p:cNvSpPr>
          <p:nvPr>
            <p:ph type="sldNum" sz="quarter" idx="4294967295"/>
          </p:nvPr>
        </p:nvSpPr>
        <p:spPr>
          <a:xfrm>
            <a:off x="0" y="6356350"/>
            <a:ext cx="2133600" cy="365125"/>
          </a:xfrm>
          <a:prstGeom prst="rect">
            <a:avLst/>
          </a:prstGeom>
          <a:noFill/>
        </p:spPr>
        <p:txBody>
          <a:bodyPr/>
          <a:lstStyle/>
          <a:p>
            <a:fld id="{40FC42A6-6A13-4452-BFCA-CDEE0BCB0AEB}" type="slidenum">
              <a:rPr lang="en-US" smtClean="0">
                <a:latin typeface="Arial" pitchFamily="34" charset="0"/>
              </a:rPr>
              <a:pPr/>
              <a:t>32</a:t>
            </a:fld>
            <a:endParaRPr lang="en-US" smtClean="0">
              <a:latin typeface="Arial" pitchFamily="34" charset="0"/>
            </a:endParaRPr>
          </a:p>
        </p:txBody>
      </p:sp>
      <p:sp>
        <p:nvSpPr>
          <p:cNvPr id="47108" name="TextBox 34"/>
          <p:cNvSpPr txBox="1">
            <a:spLocks noChangeArrowheads="1"/>
          </p:cNvSpPr>
          <p:nvPr/>
        </p:nvSpPr>
        <p:spPr bwMode="auto">
          <a:xfrm>
            <a:off x="4191000" y="2092325"/>
            <a:ext cx="4572000" cy="3743325"/>
          </a:xfrm>
          <a:prstGeom prst="rect">
            <a:avLst/>
          </a:prstGeom>
          <a:noFill/>
          <a:ln w="9525">
            <a:noFill/>
            <a:miter lim="800000"/>
            <a:headEnd/>
            <a:tailEnd/>
          </a:ln>
        </p:spPr>
        <p:txBody>
          <a:bodyPr>
            <a:spAutoFit/>
          </a:bodyPr>
          <a:lstStyle/>
          <a:p>
            <a:pPr marL="342900" indent="-342900">
              <a:spcBef>
                <a:spcPts val="100"/>
              </a:spcBef>
            </a:pPr>
            <a:r>
              <a:rPr lang="en-IN"/>
              <a:t>•	In case of children below the age of 5 years, one of the parents’ or guardian’s name and Aadhaar / Enrolment ID shall be recorded. This is compulsory.</a:t>
            </a:r>
          </a:p>
          <a:p>
            <a:pPr marL="342900" indent="-342900">
              <a:spcBef>
                <a:spcPts val="100"/>
              </a:spcBef>
            </a:pPr>
            <a:endParaRPr lang="en-IN"/>
          </a:p>
          <a:p>
            <a:pPr marL="342900" indent="-342900">
              <a:spcBef>
                <a:spcPts val="100"/>
              </a:spcBef>
            </a:pPr>
            <a:r>
              <a:rPr lang="en-IN"/>
              <a:t>•	If the child is being enrolled along with the father/mother/guardian who has not enrolled for Aadhaar, the Operator will first enroll the parent/guardian and record the parent’s Enrolment ID in the child’s Enrolment form.</a:t>
            </a:r>
          </a:p>
          <a:p>
            <a:pPr marL="342900" indent="-342900">
              <a:spcBef>
                <a:spcPts val="100"/>
              </a:spcBef>
            </a:pPr>
            <a:endParaRPr lang="en-IN">
              <a:solidFill>
                <a:srgbClr val="B80000"/>
              </a:solidFill>
            </a:endParaRPr>
          </a:p>
          <a:p>
            <a:pPr marL="342900" indent="-342900">
              <a:spcBef>
                <a:spcPts val="100"/>
              </a:spcBef>
            </a:pPr>
            <a:endParaRPr lang="en-US" sz="2000">
              <a:solidFill>
                <a:srgbClr val="B80000"/>
              </a:solidFill>
            </a:endParaRPr>
          </a:p>
        </p:txBody>
      </p:sp>
      <p:pic>
        <p:nvPicPr>
          <p:cNvPr id="47109" name="Picture 2"/>
          <p:cNvPicPr>
            <a:picLocks noChangeAspect="1" noChangeArrowheads="1"/>
          </p:cNvPicPr>
          <p:nvPr/>
        </p:nvPicPr>
        <p:blipFill>
          <a:blip r:embed="rId3"/>
          <a:srcRect/>
          <a:stretch>
            <a:fillRect/>
          </a:stretch>
        </p:blipFill>
        <p:spPr bwMode="auto">
          <a:xfrm>
            <a:off x="228600" y="2514600"/>
            <a:ext cx="3683000" cy="2286000"/>
          </a:xfrm>
          <a:prstGeom prst="rect">
            <a:avLst/>
          </a:prstGeom>
          <a:noFill/>
          <a:ln w="9525">
            <a:noFill/>
            <a:miter lim="800000"/>
            <a:headEnd/>
            <a:tailEnd/>
          </a:ln>
        </p:spPr>
      </p:pic>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bwMode="auto">
          <a:xfrm>
            <a:off x="228600" y="990600"/>
            <a:ext cx="8229600" cy="838200"/>
          </a:xfrm>
          <a:noFill/>
          <a:ln>
            <a:miter lim="800000"/>
            <a:headEnd/>
            <a:tailEnd/>
          </a:ln>
        </p:spPr>
        <p:txBody>
          <a:bodyPr vert="horz" wrap="square" lIns="91440" tIns="45720" rIns="91440" bIns="45720" numCol="1" anchor="b" anchorCtr="0" compatLnSpc="1">
            <a:prstTxWarp prst="textNoShape">
              <a:avLst/>
            </a:prstTxWarp>
          </a:bodyPr>
          <a:lstStyle/>
          <a:p>
            <a:pPr eaLnBrk="1" hangingPunct="1"/>
            <a:r>
              <a:rPr lang="en-US" sz="2400" b="1" smtClean="0">
                <a:solidFill>
                  <a:srgbClr val="0070C0"/>
                </a:solidFill>
              </a:rPr>
              <a:t> Capturing resident’s Demographics Data, References and Banking Information contd..</a:t>
            </a:r>
          </a:p>
        </p:txBody>
      </p:sp>
      <p:sp>
        <p:nvSpPr>
          <p:cNvPr id="48130" name="Slide Number Placeholder 4"/>
          <p:cNvSpPr>
            <a:spLocks noGrp="1"/>
          </p:cNvSpPr>
          <p:nvPr>
            <p:ph type="sldNum" sz="quarter" idx="4294967295"/>
          </p:nvPr>
        </p:nvSpPr>
        <p:spPr>
          <a:xfrm>
            <a:off x="0" y="6457950"/>
            <a:ext cx="2133600" cy="476250"/>
          </a:xfrm>
          <a:prstGeom prst="rect">
            <a:avLst/>
          </a:prstGeom>
          <a:noFill/>
        </p:spPr>
        <p:txBody>
          <a:bodyPr/>
          <a:lstStyle/>
          <a:p>
            <a:fld id="{8FA7E534-CEEC-435B-A40D-AC13C3D8A5E8}" type="slidenum">
              <a:rPr lang="en-US" smtClean="0">
                <a:latin typeface="Arial" pitchFamily="34" charset="0"/>
              </a:rPr>
              <a:pPr/>
              <a:t>33</a:t>
            </a:fld>
            <a:endParaRPr lang="en-US" smtClean="0">
              <a:latin typeface="Arial" pitchFamily="34" charset="0"/>
            </a:endParaRPr>
          </a:p>
        </p:txBody>
      </p:sp>
      <p:sp>
        <p:nvSpPr>
          <p:cNvPr id="48134" name="Date Placeholder 3"/>
          <p:cNvSpPr>
            <a:spLocks noGrp="1"/>
          </p:cNvSpPr>
          <p:nvPr>
            <p:ph type="dt" sz="quarter" idx="4294967295"/>
          </p:nvPr>
        </p:nvSpPr>
        <p:spPr bwMode="auto">
          <a:xfrm>
            <a:off x="0" y="6457950"/>
            <a:ext cx="2133600" cy="400050"/>
          </a:xfrm>
          <a:prstGeom prst="rect">
            <a:avLst/>
          </a:prstGeom>
          <a:noFill/>
          <a:ln>
            <a:miter lim="800000"/>
            <a:headEnd/>
            <a:tailEnd/>
          </a:ln>
        </p:spPr>
        <p:txBody>
          <a:bodyPr wrap="square" numCol="1" anchorCtr="1" compatLnSpc="1">
            <a:prstTxWarp prst="textNoShape">
              <a:avLst/>
            </a:prstTxWarp>
          </a:bodyPr>
          <a:lstStyle/>
          <a:p>
            <a:pPr algn="r"/>
            <a:r>
              <a:rPr lang="en-US" sz="1400" smtClean="0">
                <a:solidFill>
                  <a:schemeClr val="tx1"/>
                </a:solidFill>
                <a:latin typeface="Arial" pitchFamily="34" charset="0"/>
              </a:rPr>
              <a:t>10</a:t>
            </a:r>
            <a:r>
              <a:rPr lang="en-US" sz="1400" baseline="30000" smtClean="0">
                <a:solidFill>
                  <a:schemeClr val="tx1"/>
                </a:solidFill>
                <a:latin typeface="Arial" pitchFamily="34" charset="0"/>
              </a:rPr>
              <a:t>th</a:t>
            </a:r>
            <a:r>
              <a:rPr lang="en-US" sz="1400" smtClean="0">
                <a:solidFill>
                  <a:schemeClr val="tx1"/>
                </a:solidFill>
                <a:latin typeface="Arial" pitchFamily="34" charset="0"/>
              </a:rPr>
              <a:t> Dec 2012</a:t>
            </a:r>
          </a:p>
        </p:txBody>
      </p:sp>
      <p:sp>
        <p:nvSpPr>
          <p:cNvPr id="10" name="Rectangle 3"/>
          <p:cNvSpPr txBox="1">
            <a:spLocks noChangeArrowheads="1"/>
          </p:cNvSpPr>
          <p:nvPr/>
        </p:nvSpPr>
        <p:spPr bwMode="auto">
          <a:xfrm>
            <a:off x="2438400" y="5715000"/>
            <a:ext cx="3933825" cy="304800"/>
          </a:xfrm>
          <a:prstGeom prst="rect">
            <a:avLst/>
          </a:prstGeom>
          <a:noFill/>
          <a:ln w="9525">
            <a:noFill/>
            <a:miter lim="800000"/>
            <a:headEnd/>
            <a:tailEnd/>
          </a:ln>
        </p:spPr>
        <p:txBody>
          <a:bodyPr/>
          <a:lstStyle/>
          <a:p>
            <a:pPr marL="514350" indent="-514350" algn="just" hangingPunct="0">
              <a:lnSpc>
                <a:spcPct val="93000"/>
              </a:lnSpc>
              <a:buClr>
                <a:srgbClr val="000000"/>
              </a:buClr>
              <a:defRPr/>
            </a:pPr>
            <a:r>
              <a:rPr lang="en-US" sz="1400" kern="0" dirty="0">
                <a:solidFill>
                  <a:srgbClr val="000000"/>
                </a:solidFill>
                <a:latin typeface="+mn-lt"/>
              </a:rPr>
              <a:t>Figure 14: Demographics Data Capture Screen </a:t>
            </a: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r>
              <a:rPr lang="en-US" sz="1400" kern="0" dirty="0">
                <a:solidFill>
                  <a:srgbClr val="000000"/>
                </a:solidFill>
                <a:latin typeface="+mn-lt"/>
              </a:rPr>
              <a:t>			</a:t>
            </a: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r>
              <a:rPr lang="en-US" sz="1400" kern="0" dirty="0">
                <a:solidFill>
                  <a:srgbClr val="000000"/>
                </a:solidFill>
                <a:latin typeface="+mn-lt"/>
              </a:rPr>
              <a:t>                           </a:t>
            </a: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a:p>
            <a:pPr marL="514350" indent="-514350" algn="just" hangingPunct="0">
              <a:lnSpc>
                <a:spcPct val="93000"/>
              </a:lnSpc>
              <a:buClr>
                <a:srgbClr val="000000"/>
              </a:buClr>
              <a:defRPr/>
            </a:pPr>
            <a:endParaRPr lang="en-US" kern="0" dirty="0">
              <a:solidFill>
                <a:srgbClr val="000000"/>
              </a:solidFill>
              <a:latin typeface="+mn-lt"/>
            </a:endParaRPr>
          </a:p>
        </p:txBody>
      </p:sp>
      <p:pic>
        <p:nvPicPr>
          <p:cNvPr id="48133" name="Picture 2"/>
          <p:cNvPicPr>
            <a:picLocks noChangeAspect="1" noChangeArrowheads="1"/>
          </p:cNvPicPr>
          <p:nvPr/>
        </p:nvPicPr>
        <p:blipFill>
          <a:blip r:embed="rId3"/>
          <a:srcRect/>
          <a:stretch>
            <a:fillRect/>
          </a:stretch>
        </p:blipFill>
        <p:spPr bwMode="auto">
          <a:xfrm>
            <a:off x="1046163" y="1835150"/>
            <a:ext cx="6802437" cy="38258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34"/>
          <p:cNvSpPr txBox="1">
            <a:spLocks noChangeArrowheads="1"/>
          </p:cNvSpPr>
          <p:nvPr/>
        </p:nvSpPr>
        <p:spPr bwMode="auto">
          <a:xfrm>
            <a:off x="0" y="1143000"/>
            <a:ext cx="9144000" cy="677863"/>
          </a:xfrm>
          <a:prstGeom prst="rect">
            <a:avLst/>
          </a:prstGeom>
          <a:noFill/>
          <a:ln w="9525">
            <a:noFill/>
            <a:miter lim="800000"/>
            <a:headEnd/>
            <a:tailEnd/>
          </a:ln>
        </p:spPr>
        <p:txBody>
          <a:bodyPr>
            <a:spAutoFit/>
          </a:bodyPr>
          <a:lstStyle/>
          <a:p>
            <a:pPr marL="342900" indent="-342900">
              <a:spcBef>
                <a:spcPts val="100"/>
              </a:spcBef>
            </a:pPr>
            <a:r>
              <a:rPr lang="en-IN" b="1" dirty="0"/>
              <a:t>	Step 8: Enrolment Operator Checks if the Resident has any Biometric Exceptions</a:t>
            </a:r>
            <a:endParaRPr lang="en-US" sz="2000" b="1" dirty="0"/>
          </a:p>
        </p:txBody>
      </p:sp>
      <p:sp>
        <p:nvSpPr>
          <p:cNvPr id="49155" name="Slide Number Placeholder 4"/>
          <p:cNvSpPr>
            <a:spLocks noGrp="1"/>
          </p:cNvSpPr>
          <p:nvPr>
            <p:ph type="sldNum" sz="quarter" idx="4294967295"/>
          </p:nvPr>
        </p:nvSpPr>
        <p:spPr>
          <a:xfrm>
            <a:off x="0" y="6356350"/>
            <a:ext cx="2133600" cy="365125"/>
          </a:xfrm>
          <a:prstGeom prst="rect">
            <a:avLst/>
          </a:prstGeom>
          <a:noFill/>
        </p:spPr>
        <p:txBody>
          <a:bodyPr/>
          <a:lstStyle/>
          <a:p>
            <a:fld id="{EF2476CF-718D-4902-9A12-686964F426B3}" type="slidenum">
              <a:rPr lang="en-US" smtClean="0">
                <a:latin typeface="Arial" pitchFamily="34" charset="0"/>
              </a:rPr>
              <a:pPr/>
              <a:t>34</a:t>
            </a:fld>
            <a:endParaRPr lang="en-US" smtClean="0">
              <a:latin typeface="Arial" pitchFamily="34" charset="0"/>
            </a:endParaRPr>
          </a:p>
        </p:txBody>
      </p:sp>
      <p:sp>
        <p:nvSpPr>
          <p:cNvPr id="49156" name="TextBox 34"/>
          <p:cNvSpPr txBox="1">
            <a:spLocks noChangeArrowheads="1"/>
          </p:cNvSpPr>
          <p:nvPr/>
        </p:nvSpPr>
        <p:spPr bwMode="auto">
          <a:xfrm>
            <a:off x="381000" y="1987550"/>
            <a:ext cx="4876800" cy="3775075"/>
          </a:xfrm>
          <a:prstGeom prst="rect">
            <a:avLst/>
          </a:prstGeom>
          <a:noFill/>
          <a:ln w="9525">
            <a:noFill/>
            <a:miter lim="800000"/>
            <a:headEnd/>
            <a:tailEnd/>
          </a:ln>
        </p:spPr>
        <p:txBody>
          <a:bodyPr>
            <a:spAutoFit/>
          </a:bodyPr>
          <a:lstStyle/>
          <a:p>
            <a:pPr marL="342900" indent="-342900">
              <a:spcBef>
                <a:spcPts val="100"/>
              </a:spcBef>
            </a:pPr>
            <a:r>
              <a:rPr lang="en-IN"/>
              <a:t>•	Enrolment Operator checks to see if resident’s eyes and fingers are missing / amputated and Enrolment Centre Supervisor verifies the same. </a:t>
            </a:r>
          </a:p>
          <a:p>
            <a:pPr marL="342900" indent="-342900">
              <a:spcBef>
                <a:spcPts val="100"/>
              </a:spcBef>
            </a:pPr>
            <a:endParaRPr lang="en-IN"/>
          </a:p>
          <a:p>
            <a:pPr marL="342900" indent="-342900">
              <a:spcBef>
                <a:spcPts val="100"/>
              </a:spcBef>
            </a:pPr>
            <a:r>
              <a:rPr lang="en-IN"/>
              <a:t>•	If the resident has any biometric exceptions, these also have to be captured on the demographic screen in the form of biometric exceptions. </a:t>
            </a:r>
          </a:p>
          <a:p>
            <a:pPr marL="342900" indent="-342900">
              <a:spcBef>
                <a:spcPts val="100"/>
              </a:spcBef>
            </a:pPr>
            <a:endParaRPr lang="en-IN"/>
          </a:p>
          <a:p>
            <a:pPr marL="342900" indent="-342900">
              <a:spcBef>
                <a:spcPts val="100"/>
              </a:spcBef>
            </a:pPr>
            <a:r>
              <a:rPr lang="en-IN"/>
              <a:t>•	Operator enters details of “Missing Eye Indication” or “Missing Finger Indication” as appropriate.</a:t>
            </a:r>
            <a:endParaRPr lang="en-US" sz="2000"/>
          </a:p>
        </p:txBody>
      </p:sp>
      <p:pic>
        <p:nvPicPr>
          <p:cNvPr id="49157" name="Picture 2" descr="image of the exceptions"/>
          <p:cNvPicPr>
            <a:picLocks noChangeAspect="1" noChangeArrowheads="1"/>
          </p:cNvPicPr>
          <p:nvPr/>
        </p:nvPicPr>
        <p:blipFill>
          <a:blip r:embed="rId3"/>
          <a:srcRect/>
          <a:stretch>
            <a:fillRect/>
          </a:stretch>
        </p:blipFill>
        <p:spPr bwMode="auto">
          <a:xfrm>
            <a:off x="5486400" y="2590800"/>
            <a:ext cx="3087688" cy="1905000"/>
          </a:xfrm>
          <a:prstGeom prst="rect">
            <a:avLst/>
          </a:prstGeom>
          <a:noFill/>
          <a:ln w="9525">
            <a:noFill/>
            <a:miter lim="800000"/>
            <a:headEnd/>
            <a:tailEnd/>
          </a:ln>
        </p:spPr>
      </p:pic>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4"/>
          <p:cNvSpPr txBox="1">
            <a:spLocks noChangeArrowheads="1"/>
          </p:cNvSpPr>
          <p:nvPr/>
        </p:nvSpPr>
        <p:spPr bwMode="auto">
          <a:xfrm>
            <a:off x="304800" y="1143000"/>
            <a:ext cx="8839200" cy="966788"/>
          </a:xfrm>
          <a:prstGeom prst="rect">
            <a:avLst/>
          </a:prstGeom>
          <a:noFill/>
          <a:ln w="9525">
            <a:noFill/>
            <a:miter lim="800000"/>
            <a:headEnd/>
            <a:tailEnd/>
          </a:ln>
        </p:spPr>
        <p:txBody>
          <a:bodyPr>
            <a:spAutoFit/>
          </a:bodyPr>
          <a:lstStyle/>
          <a:p>
            <a:pPr algn="just">
              <a:defRPr/>
            </a:pPr>
            <a:r>
              <a:rPr lang="en-IN" b="1" dirty="0">
                <a:latin typeface="Arial" charset="0"/>
              </a:rPr>
              <a:t>Step 9: </a:t>
            </a:r>
            <a:r>
              <a:rPr lang="en-US" b="1" dirty="0">
                <a:solidFill>
                  <a:srgbClr val="000000"/>
                </a:solidFill>
                <a:latin typeface="Arial"/>
              </a:rPr>
              <a:t>Enrolment Operator enters Banking options specified in the Enrolment form</a:t>
            </a:r>
          </a:p>
          <a:p>
            <a:pPr marL="342900" indent="-342900">
              <a:spcBef>
                <a:spcPts val="100"/>
              </a:spcBef>
              <a:defRPr/>
            </a:pPr>
            <a:r>
              <a:rPr lang="en-IN" b="1" dirty="0">
                <a:latin typeface="Arial" charset="0"/>
              </a:rPr>
              <a:t> </a:t>
            </a:r>
            <a:endParaRPr lang="en-US" sz="2000" b="1" dirty="0">
              <a:latin typeface="Arial" charset="0"/>
            </a:endParaRPr>
          </a:p>
        </p:txBody>
      </p:sp>
      <p:sp>
        <p:nvSpPr>
          <p:cNvPr id="50179" name="Slide Number Placeholder 4"/>
          <p:cNvSpPr>
            <a:spLocks noGrp="1"/>
          </p:cNvSpPr>
          <p:nvPr>
            <p:ph type="sldNum" sz="quarter" idx="4294967295"/>
          </p:nvPr>
        </p:nvSpPr>
        <p:spPr>
          <a:xfrm>
            <a:off x="0" y="6356350"/>
            <a:ext cx="2133600" cy="365125"/>
          </a:xfrm>
          <a:prstGeom prst="rect">
            <a:avLst/>
          </a:prstGeom>
          <a:noFill/>
        </p:spPr>
        <p:txBody>
          <a:bodyPr/>
          <a:lstStyle/>
          <a:p>
            <a:fld id="{7C1B297C-1793-499B-970E-8297DF0F0F71}" type="slidenum">
              <a:rPr lang="en-US" smtClean="0">
                <a:latin typeface="Arial" pitchFamily="34" charset="0"/>
              </a:rPr>
              <a:pPr/>
              <a:t>35</a:t>
            </a:fld>
            <a:endParaRPr lang="en-US" smtClean="0">
              <a:latin typeface="Arial" pitchFamily="34" charset="0"/>
            </a:endParaRPr>
          </a:p>
        </p:txBody>
      </p:sp>
      <p:sp>
        <p:nvSpPr>
          <p:cNvPr id="50180" name="TextBox 34"/>
          <p:cNvSpPr txBox="1">
            <a:spLocks noChangeArrowheads="1"/>
          </p:cNvSpPr>
          <p:nvPr/>
        </p:nvSpPr>
        <p:spPr bwMode="auto">
          <a:xfrm>
            <a:off x="381000" y="2133600"/>
            <a:ext cx="8382000" cy="3178175"/>
          </a:xfrm>
          <a:prstGeom prst="rect">
            <a:avLst/>
          </a:prstGeom>
          <a:noFill/>
          <a:ln w="9525">
            <a:noFill/>
            <a:miter lim="800000"/>
            <a:headEnd/>
            <a:tailEnd/>
          </a:ln>
        </p:spPr>
        <p:txBody>
          <a:bodyPr>
            <a:spAutoFit/>
          </a:bodyPr>
          <a:lstStyle/>
          <a:p>
            <a:pPr marL="342900" indent="-342900">
              <a:spcBef>
                <a:spcPts val="100"/>
              </a:spcBef>
            </a:pPr>
            <a:r>
              <a:rPr lang="en-IN"/>
              <a:t>•	Operator checks the Enrolment form to determine whether the resident wants to link his/her current bank account to his/her Aadhaar or open a new bank account on the basis of his/her Aadhaar. Accordingly the Operator,</a:t>
            </a:r>
          </a:p>
          <a:p>
            <a:pPr marL="800100" lvl="1" indent="-342900">
              <a:spcBef>
                <a:spcPts val="100"/>
              </a:spcBef>
              <a:buFont typeface="Wingdings" pitchFamily="2" charset="2"/>
              <a:buChar char="q"/>
            </a:pPr>
            <a:r>
              <a:rPr lang="en-IN"/>
              <a:t>Enters the Bank account details such as bank name, IFSC code and account number in the AEC as specified in the Enrolment form </a:t>
            </a:r>
            <a:r>
              <a:rPr lang="en-IN" b="1"/>
              <a:t>if the resident has an existing bank account </a:t>
            </a:r>
          </a:p>
          <a:p>
            <a:pPr marL="800100" lvl="1" indent="-342900">
              <a:spcBef>
                <a:spcPts val="100"/>
              </a:spcBef>
              <a:buFont typeface="Wingdings" pitchFamily="2" charset="2"/>
              <a:buChar char="q"/>
            </a:pPr>
            <a:r>
              <a:rPr lang="en-IN"/>
              <a:t>In case the resident has opted to open a </a:t>
            </a:r>
            <a:r>
              <a:rPr lang="en-IN" b="1"/>
              <a:t>new</a:t>
            </a:r>
            <a:r>
              <a:rPr lang="en-IN"/>
              <a:t> </a:t>
            </a:r>
            <a:r>
              <a:rPr lang="en-IN" b="1"/>
              <a:t>account</a:t>
            </a:r>
            <a:r>
              <a:rPr lang="en-IN"/>
              <a:t>, the Operator will mention the same in the Enrolment software. An account will then be opened for that resident in future.</a:t>
            </a:r>
          </a:p>
          <a:p>
            <a:pPr marL="800100" lvl="1" indent="-342900">
              <a:spcBef>
                <a:spcPts val="100"/>
              </a:spcBef>
              <a:buFont typeface="Wingdings" pitchFamily="2" charset="2"/>
              <a:buChar char="q"/>
            </a:pPr>
            <a:r>
              <a:rPr lang="en-IN"/>
              <a:t>Specify that the resident </a:t>
            </a:r>
            <a:r>
              <a:rPr lang="en-IN" b="1"/>
              <a:t>does not want an Aadhaar linked bank account </a:t>
            </a:r>
            <a:r>
              <a:rPr lang="en-IN"/>
              <a:t>if that has been indicated in the Enrolment form.</a:t>
            </a:r>
            <a:endParaRPr lang="en-US"/>
          </a:p>
        </p:txBody>
      </p:sp>
      <p:pic>
        <p:nvPicPr>
          <p:cNvPr id="50181" name="Picture 2"/>
          <p:cNvPicPr>
            <a:picLocks noChangeAspect="1" noChangeArrowheads="1"/>
          </p:cNvPicPr>
          <p:nvPr/>
        </p:nvPicPr>
        <p:blipFill>
          <a:blip r:embed="rId3"/>
          <a:srcRect/>
          <a:stretch>
            <a:fillRect/>
          </a:stretch>
        </p:blipFill>
        <p:spPr bwMode="auto">
          <a:xfrm>
            <a:off x="1676400" y="5334000"/>
            <a:ext cx="5743575" cy="1019175"/>
          </a:xfrm>
          <a:prstGeom prst="rect">
            <a:avLst/>
          </a:prstGeom>
          <a:noFill/>
          <a:ln w="9525">
            <a:solidFill>
              <a:schemeClr val="tx1"/>
            </a:solidFill>
            <a:miter lim="800000"/>
            <a:headEnd/>
            <a:tailEnd/>
          </a:ln>
        </p:spPr>
      </p:pic>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34"/>
          <p:cNvSpPr txBox="1">
            <a:spLocks noChangeArrowheads="1"/>
          </p:cNvSpPr>
          <p:nvPr/>
        </p:nvSpPr>
        <p:spPr bwMode="auto">
          <a:xfrm>
            <a:off x="0" y="1066800"/>
            <a:ext cx="9144000" cy="677863"/>
          </a:xfrm>
          <a:prstGeom prst="rect">
            <a:avLst/>
          </a:prstGeom>
          <a:noFill/>
          <a:ln w="9525">
            <a:noFill/>
            <a:miter lim="800000"/>
            <a:headEnd/>
            <a:tailEnd/>
          </a:ln>
        </p:spPr>
        <p:txBody>
          <a:bodyPr>
            <a:spAutoFit/>
          </a:bodyPr>
          <a:lstStyle/>
          <a:p>
            <a:pPr marL="342900" indent="-342900">
              <a:spcBef>
                <a:spcPts val="100"/>
              </a:spcBef>
            </a:pPr>
            <a:r>
              <a:rPr lang="en-IN" b="1" dirty="0"/>
              <a:t>	Step 10: Enrolment Operator Captures Biometrics - Facial Image, Exception (if any), IRIS and Fingerprints</a:t>
            </a:r>
            <a:endParaRPr lang="en-US" sz="2000" b="1" dirty="0"/>
          </a:p>
        </p:txBody>
      </p:sp>
      <p:sp>
        <p:nvSpPr>
          <p:cNvPr id="51203" name="Slide Number Placeholder 4"/>
          <p:cNvSpPr>
            <a:spLocks noGrp="1"/>
          </p:cNvSpPr>
          <p:nvPr>
            <p:ph type="sldNum" sz="quarter" idx="4294967295"/>
          </p:nvPr>
        </p:nvSpPr>
        <p:spPr>
          <a:xfrm>
            <a:off x="0" y="6356350"/>
            <a:ext cx="2133600" cy="365125"/>
          </a:xfrm>
          <a:prstGeom prst="rect">
            <a:avLst/>
          </a:prstGeom>
          <a:noFill/>
        </p:spPr>
        <p:txBody>
          <a:bodyPr/>
          <a:lstStyle/>
          <a:p>
            <a:fld id="{D57C9B73-5367-40BB-9EFF-7E52BA616050}" type="slidenum">
              <a:rPr lang="en-US" smtClean="0">
                <a:latin typeface="Arial" pitchFamily="34" charset="0"/>
              </a:rPr>
              <a:pPr/>
              <a:t>36</a:t>
            </a:fld>
            <a:endParaRPr lang="en-US" smtClean="0">
              <a:latin typeface="Arial" pitchFamily="34" charset="0"/>
            </a:endParaRPr>
          </a:p>
        </p:txBody>
      </p:sp>
      <p:sp>
        <p:nvSpPr>
          <p:cNvPr id="51204" name="TextBox 34"/>
          <p:cNvSpPr txBox="1">
            <a:spLocks noChangeArrowheads="1"/>
          </p:cNvSpPr>
          <p:nvPr/>
        </p:nvSpPr>
        <p:spPr bwMode="auto">
          <a:xfrm>
            <a:off x="381000" y="1987550"/>
            <a:ext cx="8001000" cy="677863"/>
          </a:xfrm>
          <a:prstGeom prst="rect">
            <a:avLst/>
          </a:prstGeom>
          <a:noFill/>
          <a:ln w="9525">
            <a:noFill/>
            <a:miter lim="800000"/>
            <a:headEnd/>
            <a:tailEnd/>
          </a:ln>
        </p:spPr>
        <p:txBody>
          <a:bodyPr>
            <a:spAutoFit/>
          </a:bodyPr>
          <a:lstStyle/>
          <a:p>
            <a:pPr marL="342900" indent="-342900">
              <a:spcBef>
                <a:spcPts val="100"/>
              </a:spcBef>
            </a:pPr>
            <a:r>
              <a:rPr lang="en-IN"/>
              <a:t>•	The Enrolment operator captures the resident’s facial features as a photograph using a web camera connected to the computer.</a:t>
            </a:r>
            <a:endParaRPr lang="en-US" sz="2000"/>
          </a:p>
        </p:txBody>
      </p:sp>
      <p:pic>
        <p:nvPicPr>
          <p:cNvPr id="51205" name="Picture 7"/>
          <p:cNvPicPr>
            <a:picLocks noChangeAspect="1" noChangeArrowheads="1"/>
          </p:cNvPicPr>
          <p:nvPr/>
        </p:nvPicPr>
        <p:blipFill>
          <a:blip r:embed="rId3"/>
          <a:srcRect/>
          <a:stretch>
            <a:fillRect/>
          </a:stretch>
        </p:blipFill>
        <p:spPr bwMode="auto">
          <a:xfrm>
            <a:off x="2819400" y="2819400"/>
            <a:ext cx="3505200" cy="2217738"/>
          </a:xfrm>
          <a:prstGeom prst="rect">
            <a:avLst/>
          </a:prstGeom>
          <a:noFill/>
          <a:ln w="9525">
            <a:solidFill>
              <a:schemeClr val="bg2"/>
            </a:solidFill>
            <a:miter lim="800000"/>
            <a:headEnd/>
            <a:tailEnd/>
          </a:ln>
        </p:spPr>
      </p:pic>
      <p:sp>
        <p:nvSpPr>
          <p:cNvPr id="51206" name="TextBox 34"/>
          <p:cNvSpPr txBox="1">
            <a:spLocks noChangeArrowheads="1"/>
          </p:cNvSpPr>
          <p:nvPr/>
        </p:nvSpPr>
        <p:spPr bwMode="auto">
          <a:xfrm>
            <a:off x="381000" y="5257800"/>
            <a:ext cx="8001000" cy="677863"/>
          </a:xfrm>
          <a:prstGeom prst="rect">
            <a:avLst/>
          </a:prstGeom>
          <a:noFill/>
          <a:ln w="9525">
            <a:noFill/>
            <a:miter lim="800000"/>
            <a:headEnd/>
            <a:tailEnd/>
          </a:ln>
        </p:spPr>
        <p:txBody>
          <a:bodyPr>
            <a:spAutoFit/>
          </a:bodyPr>
          <a:lstStyle/>
          <a:p>
            <a:pPr marL="342900" indent="-342900">
              <a:spcBef>
                <a:spcPts val="100"/>
              </a:spcBef>
            </a:pPr>
            <a:r>
              <a:rPr lang="en-IN"/>
              <a:t>•	If the resident has “Missing Eye Indication” or “Missing Finger Indication” these should be captured as photographs using the camera</a:t>
            </a:r>
            <a:endParaRPr lang="en-US" sz="2000"/>
          </a:p>
        </p:txBody>
      </p:sp>
      <p:sp>
        <p:nvSpPr>
          <p:cNvPr id="10" name="Rectangle 9"/>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34"/>
          <p:cNvSpPr txBox="1">
            <a:spLocks noChangeArrowheads="1"/>
          </p:cNvSpPr>
          <p:nvPr/>
        </p:nvSpPr>
        <p:spPr bwMode="auto">
          <a:xfrm>
            <a:off x="0" y="1066800"/>
            <a:ext cx="9144000" cy="677863"/>
          </a:xfrm>
          <a:prstGeom prst="rect">
            <a:avLst/>
          </a:prstGeom>
          <a:noFill/>
          <a:ln w="9525">
            <a:noFill/>
            <a:miter lim="800000"/>
            <a:headEnd/>
            <a:tailEnd/>
          </a:ln>
        </p:spPr>
        <p:txBody>
          <a:bodyPr>
            <a:spAutoFit/>
          </a:bodyPr>
          <a:lstStyle/>
          <a:p>
            <a:pPr marL="342900" indent="-342900">
              <a:spcBef>
                <a:spcPts val="100"/>
              </a:spcBef>
            </a:pPr>
            <a:r>
              <a:rPr lang="en-IN" b="1" dirty="0"/>
              <a:t>	Step 10: Enrolment Operator Captures Biometrics - Facial Image, Exception (if any), IRIS and Fingerprints (Contd..)</a:t>
            </a:r>
            <a:endParaRPr lang="en-US" sz="2000" b="1" dirty="0"/>
          </a:p>
        </p:txBody>
      </p:sp>
      <p:sp>
        <p:nvSpPr>
          <p:cNvPr id="52227" name="Slide Number Placeholder 4"/>
          <p:cNvSpPr>
            <a:spLocks noGrp="1"/>
          </p:cNvSpPr>
          <p:nvPr>
            <p:ph type="sldNum" sz="quarter" idx="4294967295"/>
          </p:nvPr>
        </p:nvSpPr>
        <p:spPr>
          <a:xfrm>
            <a:off x="0" y="6356350"/>
            <a:ext cx="2133600" cy="365125"/>
          </a:xfrm>
          <a:prstGeom prst="rect">
            <a:avLst/>
          </a:prstGeom>
          <a:noFill/>
        </p:spPr>
        <p:txBody>
          <a:bodyPr/>
          <a:lstStyle/>
          <a:p>
            <a:fld id="{9F8D97D9-C6CB-43C4-A841-7445A8548269}" type="slidenum">
              <a:rPr lang="en-US" smtClean="0">
                <a:latin typeface="Arial" pitchFamily="34" charset="0"/>
              </a:rPr>
              <a:pPr/>
              <a:t>37</a:t>
            </a:fld>
            <a:endParaRPr lang="en-US" smtClean="0">
              <a:latin typeface="Arial" pitchFamily="34" charset="0"/>
            </a:endParaRPr>
          </a:p>
        </p:txBody>
      </p:sp>
      <p:sp>
        <p:nvSpPr>
          <p:cNvPr id="52228" name="TextBox 34"/>
          <p:cNvSpPr txBox="1">
            <a:spLocks noChangeArrowheads="1"/>
          </p:cNvSpPr>
          <p:nvPr/>
        </p:nvSpPr>
        <p:spPr bwMode="auto">
          <a:xfrm>
            <a:off x="381000" y="5257800"/>
            <a:ext cx="8001000" cy="400050"/>
          </a:xfrm>
          <a:prstGeom prst="rect">
            <a:avLst/>
          </a:prstGeom>
          <a:noFill/>
          <a:ln w="9525">
            <a:noFill/>
            <a:miter lim="800000"/>
            <a:headEnd/>
            <a:tailEnd/>
          </a:ln>
        </p:spPr>
        <p:txBody>
          <a:bodyPr>
            <a:spAutoFit/>
          </a:bodyPr>
          <a:lstStyle/>
          <a:p>
            <a:pPr marL="342900" indent="-342900">
              <a:spcBef>
                <a:spcPts val="100"/>
              </a:spcBef>
            </a:pPr>
            <a:r>
              <a:rPr lang="en-IN"/>
              <a:t>•	The images of both Iris are captured Using an Iris Scanner device</a:t>
            </a:r>
            <a:endParaRPr lang="en-US" sz="2000"/>
          </a:p>
        </p:txBody>
      </p:sp>
      <p:pic>
        <p:nvPicPr>
          <p:cNvPr id="52229" name="Picture 2"/>
          <p:cNvPicPr>
            <a:picLocks noChangeAspect="1" noChangeArrowheads="1"/>
          </p:cNvPicPr>
          <p:nvPr/>
        </p:nvPicPr>
        <p:blipFill>
          <a:blip r:embed="rId3"/>
          <a:srcRect/>
          <a:stretch>
            <a:fillRect/>
          </a:stretch>
        </p:blipFill>
        <p:spPr bwMode="auto">
          <a:xfrm>
            <a:off x="2362200" y="1981200"/>
            <a:ext cx="4038600" cy="2965450"/>
          </a:xfrm>
          <a:prstGeom prst="rect">
            <a:avLst/>
          </a:prstGeom>
          <a:noFill/>
          <a:ln w="9525">
            <a:noFill/>
            <a:miter lim="800000"/>
            <a:headEnd/>
            <a:tailEnd/>
          </a:ln>
        </p:spPr>
      </p:pic>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4"/>
          <p:cNvSpPr txBox="1">
            <a:spLocks noChangeArrowheads="1"/>
          </p:cNvSpPr>
          <p:nvPr/>
        </p:nvSpPr>
        <p:spPr bwMode="auto">
          <a:xfrm>
            <a:off x="0" y="1143000"/>
            <a:ext cx="9144000" cy="677863"/>
          </a:xfrm>
          <a:prstGeom prst="rect">
            <a:avLst/>
          </a:prstGeom>
          <a:noFill/>
          <a:ln w="9525">
            <a:noFill/>
            <a:miter lim="800000"/>
            <a:headEnd/>
            <a:tailEnd/>
          </a:ln>
        </p:spPr>
        <p:txBody>
          <a:bodyPr>
            <a:spAutoFit/>
          </a:bodyPr>
          <a:lstStyle/>
          <a:p>
            <a:pPr marL="342900" indent="-342900">
              <a:spcBef>
                <a:spcPts val="100"/>
              </a:spcBef>
            </a:pPr>
            <a:r>
              <a:rPr lang="en-IN" b="1" dirty="0"/>
              <a:t>	Step 10: Enrolment Operator Captures Biometrics - Facial Image, Exception (if any), IRIS and Fingerprints (Contd..)</a:t>
            </a:r>
            <a:endParaRPr lang="en-US" sz="2000" b="1" dirty="0"/>
          </a:p>
        </p:txBody>
      </p:sp>
      <p:sp>
        <p:nvSpPr>
          <p:cNvPr id="53251" name="Slide Number Placeholder 4"/>
          <p:cNvSpPr>
            <a:spLocks noGrp="1"/>
          </p:cNvSpPr>
          <p:nvPr>
            <p:ph type="sldNum" sz="quarter" idx="4294967295"/>
          </p:nvPr>
        </p:nvSpPr>
        <p:spPr>
          <a:xfrm>
            <a:off x="0" y="6356350"/>
            <a:ext cx="2133600" cy="365125"/>
          </a:xfrm>
          <a:prstGeom prst="rect">
            <a:avLst/>
          </a:prstGeom>
          <a:noFill/>
        </p:spPr>
        <p:txBody>
          <a:bodyPr/>
          <a:lstStyle/>
          <a:p>
            <a:fld id="{11BF6DDA-C89B-46E6-81C0-A0CC139A8844}" type="slidenum">
              <a:rPr lang="en-US" smtClean="0">
                <a:latin typeface="Arial" pitchFamily="34" charset="0"/>
              </a:rPr>
              <a:pPr/>
              <a:t>38</a:t>
            </a:fld>
            <a:endParaRPr lang="en-US" smtClean="0">
              <a:latin typeface="Arial" pitchFamily="34" charset="0"/>
            </a:endParaRPr>
          </a:p>
        </p:txBody>
      </p:sp>
      <p:sp>
        <p:nvSpPr>
          <p:cNvPr id="53252" name="TextBox 34"/>
          <p:cNvSpPr txBox="1">
            <a:spLocks noChangeArrowheads="1"/>
          </p:cNvSpPr>
          <p:nvPr/>
        </p:nvSpPr>
        <p:spPr bwMode="auto">
          <a:xfrm>
            <a:off x="381000" y="5257800"/>
            <a:ext cx="8001000" cy="677863"/>
          </a:xfrm>
          <a:prstGeom prst="rect">
            <a:avLst/>
          </a:prstGeom>
          <a:noFill/>
          <a:ln w="9525">
            <a:noFill/>
            <a:miter lim="800000"/>
            <a:headEnd/>
            <a:tailEnd/>
          </a:ln>
        </p:spPr>
        <p:txBody>
          <a:bodyPr>
            <a:spAutoFit/>
          </a:bodyPr>
          <a:lstStyle/>
          <a:p>
            <a:pPr marL="342900" indent="-342900">
              <a:spcBef>
                <a:spcPts val="100"/>
              </a:spcBef>
            </a:pPr>
            <a:r>
              <a:rPr lang="en-IN"/>
              <a:t>•	The fingerprint scans of all ten fingers are to be captured using a Fingerprint Scanner device</a:t>
            </a:r>
            <a:endParaRPr lang="en-US" sz="2000"/>
          </a:p>
        </p:txBody>
      </p:sp>
      <p:pic>
        <p:nvPicPr>
          <p:cNvPr id="53253" name="Picture 2" descr="Fingerprint image"/>
          <p:cNvPicPr>
            <a:picLocks noChangeAspect="1" noChangeArrowheads="1"/>
          </p:cNvPicPr>
          <p:nvPr/>
        </p:nvPicPr>
        <p:blipFill>
          <a:blip r:embed="rId3"/>
          <a:srcRect/>
          <a:stretch>
            <a:fillRect/>
          </a:stretch>
        </p:blipFill>
        <p:spPr bwMode="auto">
          <a:xfrm>
            <a:off x="2438400" y="1828800"/>
            <a:ext cx="3733800" cy="3243263"/>
          </a:xfrm>
          <a:prstGeom prst="rect">
            <a:avLst/>
          </a:prstGeom>
          <a:noFill/>
          <a:ln w="9525">
            <a:noFill/>
            <a:miter lim="800000"/>
            <a:headEnd/>
            <a:tailEnd/>
          </a:ln>
        </p:spPr>
      </p:pic>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34"/>
          <p:cNvSpPr txBox="1">
            <a:spLocks noChangeArrowheads="1"/>
          </p:cNvSpPr>
          <p:nvPr/>
        </p:nvSpPr>
        <p:spPr bwMode="auto">
          <a:xfrm>
            <a:off x="0" y="1066800"/>
            <a:ext cx="9144000" cy="400050"/>
          </a:xfrm>
          <a:prstGeom prst="rect">
            <a:avLst/>
          </a:prstGeom>
          <a:noFill/>
          <a:ln w="9525">
            <a:noFill/>
            <a:miter lim="800000"/>
            <a:headEnd/>
            <a:tailEnd/>
          </a:ln>
        </p:spPr>
        <p:txBody>
          <a:bodyPr>
            <a:spAutoFit/>
          </a:bodyPr>
          <a:lstStyle/>
          <a:p>
            <a:pPr marL="342900" indent="-342900">
              <a:spcBef>
                <a:spcPts val="100"/>
              </a:spcBef>
            </a:pPr>
            <a:r>
              <a:rPr lang="en-IN" b="1" dirty="0"/>
              <a:t>	Step 11: Enrolment Operator Shows Data to the Resident for Validation </a:t>
            </a:r>
            <a:endParaRPr lang="en-US" sz="2000" b="1" dirty="0"/>
          </a:p>
        </p:txBody>
      </p:sp>
      <p:sp>
        <p:nvSpPr>
          <p:cNvPr id="54275" name="Slide Number Placeholder 4"/>
          <p:cNvSpPr>
            <a:spLocks noGrp="1"/>
          </p:cNvSpPr>
          <p:nvPr>
            <p:ph type="sldNum" sz="quarter" idx="4294967295"/>
          </p:nvPr>
        </p:nvSpPr>
        <p:spPr>
          <a:xfrm>
            <a:off x="0" y="6356350"/>
            <a:ext cx="2133600" cy="365125"/>
          </a:xfrm>
          <a:prstGeom prst="rect">
            <a:avLst/>
          </a:prstGeom>
          <a:noFill/>
        </p:spPr>
        <p:txBody>
          <a:bodyPr/>
          <a:lstStyle/>
          <a:p>
            <a:fld id="{B5520D7C-2DD7-4AFE-9D48-AE2804D1C30D}" type="slidenum">
              <a:rPr lang="en-US" smtClean="0">
                <a:latin typeface="Arial" pitchFamily="34" charset="0"/>
              </a:rPr>
              <a:pPr/>
              <a:t>39</a:t>
            </a:fld>
            <a:endParaRPr lang="en-US" smtClean="0">
              <a:latin typeface="Arial" pitchFamily="34" charset="0"/>
            </a:endParaRPr>
          </a:p>
        </p:txBody>
      </p:sp>
      <p:sp>
        <p:nvSpPr>
          <p:cNvPr id="54276" name="TextBox 34"/>
          <p:cNvSpPr txBox="1">
            <a:spLocks noChangeArrowheads="1"/>
          </p:cNvSpPr>
          <p:nvPr/>
        </p:nvSpPr>
        <p:spPr bwMode="auto">
          <a:xfrm>
            <a:off x="381000" y="1600200"/>
            <a:ext cx="6781800" cy="3744913"/>
          </a:xfrm>
          <a:prstGeom prst="rect">
            <a:avLst/>
          </a:prstGeom>
          <a:noFill/>
          <a:ln w="9525">
            <a:noFill/>
            <a:miter lim="800000"/>
            <a:headEnd/>
            <a:tailEnd/>
          </a:ln>
        </p:spPr>
        <p:txBody>
          <a:bodyPr>
            <a:spAutoFit/>
          </a:bodyPr>
          <a:lstStyle/>
          <a:p>
            <a:pPr marL="342900" indent="-342900">
              <a:spcBef>
                <a:spcPts val="100"/>
              </a:spcBef>
            </a:pPr>
            <a:r>
              <a:rPr lang="en-IN" dirty="0"/>
              <a:t>•	The Operator shows the data entered to the resident on a monitor facing the resident and also reads out the same to the resident, to ensure that all captured details are correct.</a:t>
            </a:r>
          </a:p>
          <a:p>
            <a:pPr marL="342900" indent="-342900">
              <a:spcBef>
                <a:spcPts val="100"/>
              </a:spcBef>
            </a:pPr>
            <a:endParaRPr lang="en-IN" dirty="0"/>
          </a:p>
          <a:p>
            <a:pPr marL="342900" indent="-342900">
              <a:spcBef>
                <a:spcPts val="100"/>
              </a:spcBef>
            </a:pPr>
            <a:r>
              <a:rPr lang="en-IN" dirty="0"/>
              <a:t>•	The resident may ask for correction of the data and the Enrolment Operator has to make the correction in the Client Software after checking with the correct information given in the Enrolment form. </a:t>
            </a:r>
          </a:p>
          <a:p>
            <a:pPr marL="342900" indent="-342900">
              <a:spcBef>
                <a:spcPts val="100"/>
              </a:spcBef>
            </a:pPr>
            <a:endParaRPr lang="en-IN" dirty="0"/>
          </a:p>
          <a:p>
            <a:pPr marL="342900" indent="-342900">
              <a:spcBef>
                <a:spcPts val="100"/>
              </a:spcBef>
              <a:buFont typeface="Arial" pitchFamily="34" charset="0"/>
              <a:buChar char="•"/>
            </a:pPr>
            <a:r>
              <a:rPr lang="en-IN" dirty="0"/>
              <a:t>But if the resident asks for any correction that does not match the information given in the Enrolment form, the Operator must (politely) ask the resident to make the changes in the Enrolment form and get the same verified by the Verifier.</a:t>
            </a:r>
            <a:endParaRPr lang="en-US" dirty="0"/>
          </a:p>
        </p:txBody>
      </p:sp>
      <p:pic>
        <p:nvPicPr>
          <p:cNvPr id="54277" name="Picture 2" descr="MC900357433[1]"/>
          <p:cNvPicPr>
            <a:picLocks noChangeAspect="1" noChangeArrowheads="1"/>
          </p:cNvPicPr>
          <p:nvPr/>
        </p:nvPicPr>
        <p:blipFill>
          <a:blip r:embed="rId3"/>
          <a:srcRect/>
          <a:stretch>
            <a:fillRect/>
          </a:stretch>
        </p:blipFill>
        <p:spPr bwMode="auto">
          <a:xfrm>
            <a:off x="7391400" y="2362200"/>
            <a:ext cx="1066800" cy="1066800"/>
          </a:xfrm>
          <a:prstGeom prst="rect">
            <a:avLst/>
          </a:prstGeom>
          <a:noFill/>
          <a:ln w="9525">
            <a:noFill/>
            <a:miter lim="800000"/>
            <a:headEnd/>
            <a:tailEnd/>
          </a:ln>
        </p:spPr>
      </p:pic>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xfrm>
            <a:off x="228600" y="1173163"/>
            <a:ext cx="8001000" cy="503237"/>
          </a:xfrm>
          <a:noFill/>
          <a:ln>
            <a:miter lim="800000"/>
            <a:headEnd/>
            <a:tailEnd/>
          </a:ln>
        </p:spPr>
        <p:txBody>
          <a:bodyPr vert="horz" wrap="square" lIns="91440" tIns="45720" rIns="91440" bIns="45720" numCol="1" anchor="b" anchorCtr="0" compatLnSpc="1">
            <a:prstTxWarp prst="textNoShape">
              <a:avLst/>
            </a:prstTxWarp>
            <a:normAutofit fontScale="90000"/>
          </a:bodyPr>
          <a:lstStyle/>
          <a:p>
            <a:pPr algn="l" eaLnBrk="1" hangingPunct="1"/>
            <a:r>
              <a:rPr lang="en-US" sz="2800" b="1" smtClean="0">
                <a:solidFill>
                  <a:srgbClr val="000000"/>
                </a:solidFill>
              </a:rPr>
              <a:t/>
            </a:r>
            <a:br>
              <a:rPr lang="en-US" sz="2800" b="1" smtClean="0">
                <a:solidFill>
                  <a:srgbClr val="000000"/>
                </a:solidFill>
              </a:rPr>
            </a:br>
            <a:r>
              <a:rPr lang="en-US" sz="2800" b="1" smtClean="0">
                <a:solidFill>
                  <a:srgbClr val="000000"/>
                </a:solidFill>
              </a:rPr>
              <a:t/>
            </a:r>
            <a:br>
              <a:rPr lang="en-US" sz="2800" b="1" smtClean="0">
                <a:solidFill>
                  <a:srgbClr val="000000"/>
                </a:solidFill>
              </a:rPr>
            </a:br>
            <a:r>
              <a:rPr lang="en-US" sz="2800" b="1" smtClean="0">
                <a:solidFill>
                  <a:srgbClr val="000000"/>
                </a:solidFill>
              </a:rPr>
              <a:t/>
            </a:r>
            <a:br>
              <a:rPr lang="en-US" sz="2800" b="1" smtClean="0">
                <a:solidFill>
                  <a:srgbClr val="000000"/>
                </a:solidFill>
              </a:rPr>
            </a:br>
            <a:r>
              <a:rPr lang="en-US" sz="2800" b="1" smtClean="0">
                <a:solidFill>
                  <a:srgbClr val="000000"/>
                </a:solidFill>
              </a:rPr>
              <a:t/>
            </a:r>
            <a:br>
              <a:rPr lang="en-US" sz="2800" b="1" smtClean="0">
                <a:solidFill>
                  <a:srgbClr val="000000"/>
                </a:solidFill>
              </a:rPr>
            </a:br>
            <a:r>
              <a:rPr lang="en-US" sz="2800" b="1" smtClean="0">
                <a:solidFill>
                  <a:srgbClr val="000000"/>
                </a:solidFill>
              </a:rPr>
              <a:t/>
            </a:r>
            <a:br>
              <a:rPr lang="en-US" sz="2800" b="1" smtClean="0">
                <a:solidFill>
                  <a:srgbClr val="000000"/>
                </a:solidFill>
              </a:rPr>
            </a:br>
            <a:r>
              <a:rPr lang="en-US" sz="2800" b="1" smtClean="0">
                <a:solidFill>
                  <a:srgbClr val="000000"/>
                </a:solidFill>
              </a:rPr>
              <a:t/>
            </a:r>
            <a:br>
              <a:rPr lang="en-US" sz="2800" b="1" smtClean="0">
                <a:solidFill>
                  <a:srgbClr val="000000"/>
                </a:solidFill>
              </a:rPr>
            </a:br>
            <a:r>
              <a:rPr lang="en-US" sz="2800" smtClean="0">
                <a:solidFill>
                  <a:srgbClr val="000000"/>
                </a:solidFill>
              </a:rPr>
              <a:t>What is Enrolment? </a:t>
            </a:r>
          </a:p>
        </p:txBody>
      </p:sp>
      <p:sp>
        <p:nvSpPr>
          <p:cNvPr id="18434" name="Slide Number Placeholder 4"/>
          <p:cNvSpPr>
            <a:spLocks noGrp="1"/>
          </p:cNvSpPr>
          <p:nvPr>
            <p:ph type="sldNum" sz="quarter" idx="4294967295"/>
          </p:nvPr>
        </p:nvSpPr>
        <p:spPr>
          <a:xfrm>
            <a:off x="0" y="6356350"/>
            <a:ext cx="2133600" cy="365125"/>
          </a:xfrm>
          <a:prstGeom prst="rect">
            <a:avLst/>
          </a:prstGeom>
          <a:noFill/>
        </p:spPr>
        <p:txBody>
          <a:bodyPr/>
          <a:lstStyle/>
          <a:p>
            <a:fld id="{54D868E2-EAD6-49F7-BF70-FC02C128CE70}" type="slidenum">
              <a:rPr lang="en-US" smtClean="0">
                <a:latin typeface="Arial" pitchFamily="34" charset="0"/>
              </a:rPr>
              <a:pPr/>
              <a:t>4</a:t>
            </a:fld>
            <a:endParaRPr lang="en-US" smtClean="0">
              <a:latin typeface="Arial" pitchFamily="34" charset="0"/>
            </a:endParaRPr>
          </a:p>
        </p:txBody>
      </p:sp>
      <p:sp>
        <p:nvSpPr>
          <p:cNvPr id="6" name="TextBox 5"/>
          <p:cNvSpPr txBox="1">
            <a:spLocks noChangeArrowheads="1"/>
          </p:cNvSpPr>
          <p:nvPr/>
        </p:nvSpPr>
        <p:spPr bwMode="auto">
          <a:xfrm>
            <a:off x="609600" y="2743200"/>
            <a:ext cx="7772400" cy="1662113"/>
          </a:xfrm>
          <a:prstGeom prst="rect">
            <a:avLst/>
          </a:prstGeom>
          <a:noFill/>
          <a:ln w="9525">
            <a:noFill/>
            <a:miter lim="800000"/>
            <a:headEnd/>
            <a:tailEnd/>
          </a:ln>
        </p:spPr>
        <p:txBody>
          <a:bodyPr>
            <a:spAutoFit/>
          </a:bodyPr>
          <a:lstStyle/>
          <a:p>
            <a:r>
              <a:rPr lang="en-US" sz="2800"/>
              <a:t>The process of collecting demographic and biometric data from residents is known as enrolment. </a:t>
            </a:r>
          </a:p>
          <a:p>
            <a:endParaRPr lang="en-US"/>
          </a:p>
        </p:txBody>
      </p:sp>
      <p:sp>
        <p:nvSpPr>
          <p:cNvPr id="9" name="Rectangle 8"/>
          <p:cNvSpPr/>
          <p:nvPr/>
        </p:nvSpPr>
        <p:spPr>
          <a:xfrm>
            <a:off x="228600" y="3048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Recap of  UIDAI &amp; Aadhaar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34"/>
          <p:cNvSpPr txBox="1">
            <a:spLocks noChangeArrowheads="1"/>
          </p:cNvSpPr>
          <p:nvPr/>
        </p:nvSpPr>
        <p:spPr bwMode="auto">
          <a:xfrm>
            <a:off x="0" y="1066800"/>
            <a:ext cx="9144000" cy="677863"/>
          </a:xfrm>
          <a:prstGeom prst="rect">
            <a:avLst/>
          </a:prstGeom>
          <a:noFill/>
          <a:ln w="9525">
            <a:noFill/>
            <a:miter lim="800000"/>
            <a:headEnd/>
            <a:tailEnd/>
          </a:ln>
        </p:spPr>
        <p:txBody>
          <a:bodyPr>
            <a:spAutoFit/>
          </a:bodyPr>
          <a:lstStyle/>
          <a:p>
            <a:pPr marL="342900" indent="-342900">
              <a:spcBef>
                <a:spcPts val="100"/>
              </a:spcBef>
            </a:pPr>
            <a:r>
              <a:rPr lang="en-IN" b="1" dirty="0"/>
              <a:t>	Step 12: Enrolment Operator gets Introducer’s / Head of the Family’s Sign-off - APPLICABLE ONLY IN CASE ENROLMENT IS INTRODUCER / HOF BASED</a:t>
            </a:r>
            <a:endParaRPr lang="en-US" sz="2000" b="1" dirty="0"/>
          </a:p>
        </p:txBody>
      </p:sp>
      <p:sp>
        <p:nvSpPr>
          <p:cNvPr id="55299" name="Slide Number Placeholder 4"/>
          <p:cNvSpPr>
            <a:spLocks noGrp="1"/>
          </p:cNvSpPr>
          <p:nvPr>
            <p:ph type="sldNum" sz="quarter" idx="4294967295"/>
          </p:nvPr>
        </p:nvSpPr>
        <p:spPr>
          <a:xfrm>
            <a:off x="0" y="6356350"/>
            <a:ext cx="2133600" cy="365125"/>
          </a:xfrm>
          <a:prstGeom prst="rect">
            <a:avLst/>
          </a:prstGeom>
          <a:noFill/>
        </p:spPr>
        <p:txBody>
          <a:bodyPr/>
          <a:lstStyle/>
          <a:p>
            <a:fld id="{92864C1C-9C76-484C-8A74-47046A3FFA18}" type="slidenum">
              <a:rPr lang="en-US" smtClean="0">
                <a:latin typeface="Arial" pitchFamily="34" charset="0"/>
              </a:rPr>
              <a:pPr/>
              <a:t>40</a:t>
            </a:fld>
            <a:endParaRPr lang="en-US" smtClean="0">
              <a:latin typeface="Arial" pitchFamily="34" charset="0"/>
            </a:endParaRPr>
          </a:p>
        </p:txBody>
      </p:sp>
      <p:sp>
        <p:nvSpPr>
          <p:cNvPr id="55300" name="TextBox 34"/>
          <p:cNvSpPr txBox="1">
            <a:spLocks noChangeArrowheads="1"/>
          </p:cNvSpPr>
          <p:nvPr/>
        </p:nvSpPr>
        <p:spPr bwMode="auto">
          <a:xfrm>
            <a:off x="457200" y="2036763"/>
            <a:ext cx="7772400" cy="2611437"/>
          </a:xfrm>
          <a:prstGeom prst="rect">
            <a:avLst/>
          </a:prstGeom>
          <a:noFill/>
          <a:ln w="9525">
            <a:noFill/>
            <a:miter lim="800000"/>
            <a:headEnd/>
            <a:tailEnd/>
          </a:ln>
        </p:spPr>
        <p:txBody>
          <a:bodyPr>
            <a:spAutoFit/>
          </a:bodyPr>
          <a:lstStyle/>
          <a:p>
            <a:pPr marL="342900" indent="-342900">
              <a:spcBef>
                <a:spcPts val="100"/>
              </a:spcBef>
            </a:pPr>
            <a:r>
              <a:rPr lang="en-IN"/>
              <a:t>•	In case of Introducer based enrolment, the Introducer will have to provide her/his fingerprint as sign-off, confirming that the information captured is correct. If the Introducer is not physically present at the time of enrolment, the enrolment can be verified by the Introducer at the End of the Day.</a:t>
            </a:r>
          </a:p>
          <a:p>
            <a:pPr marL="342900" indent="-342900">
              <a:spcBef>
                <a:spcPts val="100"/>
              </a:spcBef>
            </a:pPr>
            <a:endParaRPr lang="en-IN"/>
          </a:p>
          <a:p>
            <a:pPr marL="342900" indent="-342900">
              <a:spcBef>
                <a:spcPts val="100"/>
              </a:spcBef>
              <a:buFont typeface="Arial" pitchFamily="34" charset="0"/>
              <a:buChar char="•"/>
            </a:pPr>
            <a:r>
              <a:rPr lang="en-IN"/>
              <a:t>Similarly, in case of Head of the family (HoF) based enrolment, the Head of the Family will have to provide her/his fingerprint as sign-off, confirming that the information captured is correct.</a:t>
            </a:r>
          </a:p>
        </p:txBody>
      </p:sp>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4294967295"/>
          </p:nvPr>
        </p:nvSpPr>
        <p:spPr>
          <a:xfrm>
            <a:off x="0" y="6356350"/>
            <a:ext cx="2133600" cy="365125"/>
          </a:xfrm>
          <a:prstGeom prst="rect">
            <a:avLst/>
          </a:prstGeom>
          <a:noFill/>
        </p:spPr>
        <p:txBody>
          <a:bodyPr/>
          <a:lstStyle/>
          <a:p>
            <a:fld id="{8B132A49-DA7B-4F91-A44F-460B4B05B630}" type="slidenum">
              <a:rPr lang="en-US" smtClean="0">
                <a:latin typeface="Arial" pitchFamily="34" charset="0"/>
              </a:rPr>
              <a:pPr/>
              <a:t>41</a:t>
            </a:fld>
            <a:endParaRPr lang="en-US" smtClean="0">
              <a:latin typeface="Arial" pitchFamily="34" charset="0"/>
            </a:endParaRPr>
          </a:p>
        </p:txBody>
      </p:sp>
      <p:pic>
        <p:nvPicPr>
          <p:cNvPr id="56323" name="Picture 2"/>
          <p:cNvPicPr>
            <a:picLocks noChangeAspect="1" noChangeArrowheads="1"/>
          </p:cNvPicPr>
          <p:nvPr/>
        </p:nvPicPr>
        <p:blipFill>
          <a:blip r:embed="rId3"/>
          <a:srcRect/>
          <a:stretch>
            <a:fillRect/>
          </a:stretch>
        </p:blipFill>
        <p:spPr bwMode="auto">
          <a:xfrm>
            <a:off x="0" y="685800"/>
            <a:ext cx="9144000" cy="5740400"/>
          </a:xfrm>
          <a:prstGeom prst="rect">
            <a:avLst/>
          </a:prstGeom>
          <a:noFill/>
          <a:ln w="9525">
            <a:noFill/>
            <a:miter lim="800000"/>
            <a:headEnd/>
            <a:tailEnd/>
          </a:ln>
        </p:spPr>
      </p:pic>
      <p:sp>
        <p:nvSpPr>
          <p:cNvPr id="8" name="Rectangle 7"/>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34"/>
          <p:cNvSpPr txBox="1">
            <a:spLocks noChangeArrowheads="1"/>
          </p:cNvSpPr>
          <p:nvPr/>
        </p:nvSpPr>
        <p:spPr bwMode="auto">
          <a:xfrm>
            <a:off x="0" y="1219200"/>
            <a:ext cx="9144000" cy="400050"/>
          </a:xfrm>
          <a:prstGeom prst="rect">
            <a:avLst/>
          </a:prstGeom>
          <a:noFill/>
          <a:ln w="9525">
            <a:noFill/>
            <a:miter lim="800000"/>
            <a:headEnd/>
            <a:tailEnd/>
          </a:ln>
        </p:spPr>
        <p:txBody>
          <a:bodyPr>
            <a:spAutoFit/>
          </a:bodyPr>
          <a:lstStyle/>
          <a:p>
            <a:pPr marL="342900" indent="-342900">
              <a:spcBef>
                <a:spcPts val="100"/>
              </a:spcBef>
            </a:pPr>
            <a:r>
              <a:rPr lang="en-IN" b="1" dirty="0"/>
              <a:t>	Step 13: Enrolment Operator Provides Sign-off for the Data Capture </a:t>
            </a:r>
            <a:endParaRPr lang="en-US" sz="2000" b="1" dirty="0"/>
          </a:p>
        </p:txBody>
      </p:sp>
      <p:sp>
        <p:nvSpPr>
          <p:cNvPr id="57347" name="Slide Number Placeholder 4"/>
          <p:cNvSpPr>
            <a:spLocks noGrp="1"/>
          </p:cNvSpPr>
          <p:nvPr>
            <p:ph type="sldNum" sz="quarter" idx="4294967295"/>
          </p:nvPr>
        </p:nvSpPr>
        <p:spPr>
          <a:xfrm>
            <a:off x="0" y="6356350"/>
            <a:ext cx="2133600" cy="365125"/>
          </a:xfrm>
          <a:prstGeom prst="rect">
            <a:avLst/>
          </a:prstGeom>
          <a:noFill/>
        </p:spPr>
        <p:txBody>
          <a:bodyPr/>
          <a:lstStyle/>
          <a:p>
            <a:fld id="{29500654-F3F6-4A38-9FA7-C3DEEB652409}" type="slidenum">
              <a:rPr lang="en-US" smtClean="0">
                <a:latin typeface="Arial" pitchFamily="34" charset="0"/>
              </a:rPr>
              <a:pPr/>
              <a:t>42</a:t>
            </a:fld>
            <a:endParaRPr lang="en-US" smtClean="0">
              <a:latin typeface="Arial" pitchFamily="34" charset="0"/>
            </a:endParaRPr>
          </a:p>
        </p:txBody>
      </p:sp>
      <p:sp>
        <p:nvSpPr>
          <p:cNvPr id="57348" name="TextBox 34"/>
          <p:cNvSpPr txBox="1">
            <a:spLocks noChangeArrowheads="1"/>
          </p:cNvSpPr>
          <p:nvPr/>
        </p:nvSpPr>
        <p:spPr bwMode="auto">
          <a:xfrm>
            <a:off x="3810000" y="1905000"/>
            <a:ext cx="4800600" cy="1230313"/>
          </a:xfrm>
          <a:prstGeom prst="rect">
            <a:avLst/>
          </a:prstGeom>
          <a:noFill/>
          <a:ln w="9525">
            <a:noFill/>
            <a:miter lim="800000"/>
            <a:headEnd/>
            <a:tailEnd/>
          </a:ln>
        </p:spPr>
        <p:txBody>
          <a:bodyPr>
            <a:spAutoFit/>
          </a:bodyPr>
          <a:lstStyle/>
          <a:p>
            <a:pPr marL="342900" indent="-342900">
              <a:spcBef>
                <a:spcPts val="100"/>
              </a:spcBef>
            </a:pPr>
            <a:r>
              <a:rPr lang="en-IN" dirty="0"/>
              <a:t>•	The Enrolment Operator provides her/his fingerprint as confirmation and sign-off for the data that has been captured in the Aadhaar Enrolment Client.</a:t>
            </a:r>
            <a:endParaRPr lang="en-US" sz="2000" dirty="0"/>
          </a:p>
        </p:txBody>
      </p:sp>
      <p:pic>
        <p:nvPicPr>
          <p:cNvPr id="57349" name="Picture 2" descr="MP900305868[1]"/>
          <p:cNvPicPr>
            <a:picLocks noChangeAspect="1" noChangeArrowheads="1"/>
          </p:cNvPicPr>
          <p:nvPr/>
        </p:nvPicPr>
        <p:blipFill>
          <a:blip r:embed="rId3">
            <a:lum bright="70000" contrast="-70000"/>
          </a:blip>
          <a:srcRect/>
          <a:stretch>
            <a:fillRect/>
          </a:stretch>
        </p:blipFill>
        <p:spPr bwMode="auto">
          <a:xfrm rot="-1550110">
            <a:off x="1282700" y="1735138"/>
            <a:ext cx="1431925" cy="2016125"/>
          </a:xfrm>
          <a:prstGeom prst="rect">
            <a:avLst/>
          </a:prstGeom>
          <a:noFill/>
          <a:ln w="9525">
            <a:solidFill>
              <a:schemeClr val="bg2"/>
            </a:solidFill>
            <a:miter lim="800000"/>
            <a:headEnd/>
            <a:tailEnd/>
          </a:ln>
        </p:spPr>
      </p:pic>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34"/>
          <p:cNvSpPr txBox="1">
            <a:spLocks noChangeArrowheads="1"/>
          </p:cNvSpPr>
          <p:nvPr/>
        </p:nvSpPr>
        <p:spPr bwMode="auto">
          <a:xfrm>
            <a:off x="0" y="1219200"/>
            <a:ext cx="9144000" cy="400050"/>
          </a:xfrm>
          <a:prstGeom prst="rect">
            <a:avLst/>
          </a:prstGeom>
          <a:noFill/>
          <a:ln w="9525">
            <a:noFill/>
            <a:miter lim="800000"/>
            <a:headEnd/>
            <a:tailEnd/>
          </a:ln>
        </p:spPr>
        <p:txBody>
          <a:bodyPr>
            <a:spAutoFit/>
          </a:bodyPr>
          <a:lstStyle/>
          <a:p>
            <a:pPr marL="342900" indent="-342900">
              <a:spcBef>
                <a:spcPts val="100"/>
              </a:spcBef>
            </a:pPr>
            <a:r>
              <a:rPr lang="en-IN" b="1" dirty="0"/>
              <a:t>	Step 14: Enrolment Operator Gets Supervisor’s Sign-off for Exceptions, if any </a:t>
            </a:r>
            <a:endParaRPr lang="en-US" sz="2000" b="1" dirty="0"/>
          </a:p>
        </p:txBody>
      </p:sp>
      <p:sp>
        <p:nvSpPr>
          <p:cNvPr id="58371" name="Slide Number Placeholder 4"/>
          <p:cNvSpPr>
            <a:spLocks noGrp="1"/>
          </p:cNvSpPr>
          <p:nvPr>
            <p:ph type="sldNum" sz="quarter" idx="4294967295"/>
          </p:nvPr>
        </p:nvSpPr>
        <p:spPr>
          <a:xfrm>
            <a:off x="0" y="6356350"/>
            <a:ext cx="2133600" cy="365125"/>
          </a:xfrm>
          <a:prstGeom prst="rect">
            <a:avLst/>
          </a:prstGeom>
          <a:noFill/>
        </p:spPr>
        <p:txBody>
          <a:bodyPr/>
          <a:lstStyle/>
          <a:p>
            <a:fld id="{64039941-5E1D-4F94-9186-303DCD04EACB}" type="slidenum">
              <a:rPr lang="en-US" smtClean="0">
                <a:latin typeface="Arial" pitchFamily="34" charset="0"/>
              </a:rPr>
              <a:pPr/>
              <a:t>43</a:t>
            </a:fld>
            <a:endParaRPr lang="en-US" smtClean="0">
              <a:latin typeface="Arial" pitchFamily="34" charset="0"/>
            </a:endParaRPr>
          </a:p>
        </p:txBody>
      </p:sp>
      <p:sp>
        <p:nvSpPr>
          <p:cNvPr id="58372" name="TextBox 34"/>
          <p:cNvSpPr txBox="1">
            <a:spLocks noChangeArrowheads="1"/>
          </p:cNvSpPr>
          <p:nvPr/>
        </p:nvSpPr>
        <p:spPr bwMode="auto">
          <a:xfrm>
            <a:off x="457200" y="1752600"/>
            <a:ext cx="3581400" cy="2338388"/>
          </a:xfrm>
          <a:prstGeom prst="rect">
            <a:avLst/>
          </a:prstGeom>
          <a:noFill/>
          <a:ln w="9525">
            <a:noFill/>
            <a:miter lim="800000"/>
            <a:headEnd/>
            <a:tailEnd/>
          </a:ln>
        </p:spPr>
        <p:txBody>
          <a:bodyPr>
            <a:spAutoFit/>
          </a:bodyPr>
          <a:lstStyle/>
          <a:p>
            <a:pPr marL="342900" indent="-342900">
              <a:spcBef>
                <a:spcPts val="100"/>
              </a:spcBef>
            </a:pPr>
            <a:r>
              <a:rPr lang="en-IN"/>
              <a:t>•	The Enrolment Agency Supervisor’s fingerprint may be needed if there are any exceptions (such as missing finger or eye). This would also be required if the biometric quality is not good and the “force capture” option is used.</a:t>
            </a:r>
            <a:endParaRPr lang="en-US" sz="2000"/>
          </a:p>
        </p:txBody>
      </p:sp>
      <p:pic>
        <p:nvPicPr>
          <p:cNvPr id="58373" name="Picture 2"/>
          <p:cNvPicPr>
            <a:picLocks noChangeAspect="1" noChangeArrowheads="1"/>
          </p:cNvPicPr>
          <p:nvPr/>
        </p:nvPicPr>
        <p:blipFill>
          <a:blip r:embed="rId3"/>
          <a:srcRect/>
          <a:stretch>
            <a:fillRect/>
          </a:stretch>
        </p:blipFill>
        <p:spPr bwMode="auto">
          <a:xfrm>
            <a:off x="4419600" y="1981200"/>
            <a:ext cx="3581400" cy="2220913"/>
          </a:xfrm>
          <a:prstGeom prst="rect">
            <a:avLst/>
          </a:prstGeom>
          <a:noFill/>
          <a:ln w="9525">
            <a:noFill/>
            <a:miter lim="800000"/>
            <a:headEnd/>
            <a:tailEnd/>
          </a:ln>
        </p:spPr>
      </p:pic>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4"/>
          <p:cNvSpPr txBox="1">
            <a:spLocks noChangeArrowheads="1"/>
          </p:cNvSpPr>
          <p:nvPr/>
        </p:nvSpPr>
        <p:spPr bwMode="auto">
          <a:xfrm>
            <a:off x="0" y="1143000"/>
            <a:ext cx="9144000" cy="400050"/>
          </a:xfrm>
          <a:prstGeom prst="rect">
            <a:avLst/>
          </a:prstGeom>
          <a:noFill/>
          <a:ln w="9525">
            <a:noFill/>
            <a:miter lim="800000"/>
            <a:headEnd/>
            <a:tailEnd/>
          </a:ln>
        </p:spPr>
        <p:txBody>
          <a:bodyPr>
            <a:spAutoFit/>
          </a:bodyPr>
          <a:lstStyle/>
          <a:p>
            <a:pPr marL="342900" indent="-342900">
              <a:spcBef>
                <a:spcPts val="100"/>
              </a:spcBef>
            </a:pPr>
            <a:r>
              <a:rPr lang="en-IN" b="1"/>
              <a:t>	Step 15: Acknowledgement and Consent for Enrolment </a:t>
            </a:r>
            <a:endParaRPr lang="en-US" sz="2000" b="1"/>
          </a:p>
        </p:txBody>
      </p:sp>
      <p:sp>
        <p:nvSpPr>
          <p:cNvPr id="59395" name="Slide Number Placeholder 4"/>
          <p:cNvSpPr>
            <a:spLocks noGrp="1"/>
          </p:cNvSpPr>
          <p:nvPr>
            <p:ph type="sldNum" sz="quarter" idx="4294967295"/>
          </p:nvPr>
        </p:nvSpPr>
        <p:spPr>
          <a:xfrm>
            <a:off x="0" y="6356350"/>
            <a:ext cx="2133600" cy="365125"/>
          </a:xfrm>
          <a:prstGeom prst="rect">
            <a:avLst/>
          </a:prstGeom>
          <a:noFill/>
        </p:spPr>
        <p:txBody>
          <a:bodyPr/>
          <a:lstStyle/>
          <a:p>
            <a:fld id="{59393E23-0067-4B84-90DF-E7A15687EFB9}" type="slidenum">
              <a:rPr lang="en-US" smtClean="0">
                <a:latin typeface="Arial" pitchFamily="34" charset="0"/>
              </a:rPr>
              <a:pPr/>
              <a:t>44</a:t>
            </a:fld>
            <a:endParaRPr lang="en-US" smtClean="0">
              <a:latin typeface="Arial" pitchFamily="34" charset="0"/>
            </a:endParaRPr>
          </a:p>
        </p:txBody>
      </p:sp>
      <p:sp>
        <p:nvSpPr>
          <p:cNvPr id="59396" name="TextBox 34"/>
          <p:cNvSpPr txBox="1">
            <a:spLocks noChangeArrowheads="1"/>
          </p:cNvSpPr>
          <p:nvPr/>
        </p:nvSpPr>
        <p:spPr bwMode="auto">
          <a:xfrm>
            <a:off x="457200" y="1524000"/>
            <a:ext cx="6781800" cy="5154613"/>
          </a:xfrm>
          <a:prstGeom prst="rect">
            <a:avLst/>
          </a:prstGeom>
          <a:noFill/>
          <a:ln w="9525">
            <a:noFill/>
            <a:miter lim="800000"/>
            <a:headEnd/>
            <a:tailEnd/>
          </a:ln>
        </p:spPr>
        <p:txBody>
          <a:bodyPr>
            <a:spAutoFit/>
          </a:bodyPr>
          <a:lstStyle/>
          <a:p>
            <a:pPr marL="342900" indent="-342900">
              <a:spcBef>
                <a:spcPts val="100"/>
              </a:spcBef>
            </a:pPr>
            <a:r>
              <a:rPr lang="en-IN"/>
              <a:t>•	Operator must select the language, requested by the resident, in which the legal/declaration text on print receipt is to be printed. </a:t>
            </a:r>
          </a:p>
          <a:p>
            <a:pPr marL="342900" indent="-342900">
              <a:spcBef>
                <a:spcPts val="100"/>
              </a:spcBef>
            </a:pPr>
            <a:r>
              <a:rPr lang="en-IN"/>
              <a:t>•	The Operator prints the acknowledgement slip and the consent form in one A4 size sheet. The Operator has to tear off the sheet from centre. </a:t>
            </a:r>
          </a:p>
          <a:p>
            <a:pPr marL="342900" indent="-342900">
              <a:spcBef>
                <a:spcPts val="100"/>
              </a:spcBef>
            </a:pPr>
            <a:r>
              <a:rPr lang="en-IN"/>
              <a:t>•	The Operator signs the Acknowledgement and gives it to the resident.</a:t>
            </a:r>
          </a:p>
          <a:p>
            <a:pPr marL="342900" indent="-342900">
              <a:spcBef>
                <a:spcPts val="100"/>
              </a:spcBef>
            </a:pPr>
            <a:r>
              <a:rPr lang="en-IN"/>
              <a:t>•	The resident signs the Consent for Enrolment and returns it to the Operator.</a:t>
            </a:r>
          </a:p>
          <a:p>
            <a:pPr marL="342900" indent="-342900">
              <a:spcBef>
                <a:spcPts val="100"/>
              </a:spcBef>
            </a:pPr>
            <a:r>
              <a:rPr lang="en-IN"/>
              <a:t>•	The resident’s consent is taken using his/her signature/thumb impression. </a:t>
            </a:r>
          </a:p>
          <a:p>
            <a:pPr marL="342900" indent="-342900">
              <a:spcBef>
                <a:spcPts val="100"/>
              </a:spcBef>
            </a:pPr>
            <a:r>
              <a:rPr lang="en-IN"/>
              <a:t>•	In case resident is a child below 5 years, father / mother / guardian of the child whose enrolment ID was recorded in software will sign the Consent for Enrolment.</a:t>
            </a:r>
          </a:p>
          <a:p>
            <a:pPr marL="342900" indent="-342900">
              <a:spcBef>
                <a:spcPts val="100"/>
              </a:spcBef>
            </a:pPr>
            <a:r>
              <a:rPr lang="en-IN"/>
              <a:t>•	The Consent for Enrolment along with the Enrolment Form, PoA, PoI &amp; DoB proofs is then stored as per the procedures prescribed by the Registrar. </a:t>
            </a:r>
          </a:p>
        </p:txBody>
      </p:sp>
      <p:pic>
        <p:nvPicPr>
          <p:cNvPr id="59397" name="Picture 2" descr="MC900432572[1]"/>
          <p:cNvPicPr>
            <a:picLocks noChangeAspect="1" noChangeArrowheads="1"/>
          </p:cNvPicPr>
          <p:nvPr/>
        </p:nvPicPr>
        <p:blipFill>
          <a:blip r:embed="rId3"/>
          <a:srcRect/>
          <a:stretch>
            <a:fillRect/>
          </a:stretch>
        </p:blipFill>
        <p:spPr bwMode="auto">
          <a:xfrm>
            <a:off x="7239000" y="1600200"/>
            <a:ext cx="1447800" cy="1447800"/>
          </a:xfrm>
          <a:prstGeom prst="rect">
            <a:avLst/>
          </a:prstGeom>
          <a:noFill/>
          <a:ln w="9525">
            <a:noFill/>
            <a:miter lim="800000"/>
            <a:headEnd/>
            <a:tailEnd/>
          </a:ln>
        </p:spPr>
      </p:pic>
      <p:pic>
        <p:nvPicPr>
          <p:cNvPr id="59398" name="Picture 3"/>
          <p:cNvPicPr>
            <a:picLocks noChangeAspect="1" noChangeArrowheads="1"/>
          </p:cNvPicPr>
          <p:nvPr/>
        </p:nvPicPr>
        <p:blipFill>
          <a:blip r:embed="rId4"/>
          <a:srcRect/>
          <a:stretch>
            <a:fillRect/>
          </a:stretch>
        </p:blipFill>
        <p:spPr bwMode="auto">
          <a:xfrm>
            <a:off x="7162800" y="3352800"/>
            <a:ext cx="1752600" cy="1573213"/>
          </a:xfrm>
          <a:prstGeom prst="rect">
            <a:avLst/>
          </a:prstGeom>
          <a:noFill/>
          <a:ln w="9525">
            <a:solidFill>
              <a:schemeClr val="tx1"/>
            </a:solidFill>
            <a:miter lim="800000"/>
            <a:headEnd/>
            <a:tailEnd/>
          </a:ln>
        </p:spPr>
      </p:pic>
      <p:sp>
        <p:nvSpPr>
          <p:cNvPr id="10" name="Rectangle 9"/>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34"/>
          <p:cNvSpPr txBox="1">
            <a:spLocks noChangeArrowheads="1"/>
          </p:cNvSpPr>
          <p:nvPr/>
        </p:nvSpPr>
        <p:spPr bwMode="auto">
          <a:xfrm>
            <a:off x="-76200" y="971550"/>
            <a:ext cx="9144000" cy="677863"/>
          </a:xfrm>
          <a:prstGeom prst="rect">
            <a:avLst/>
          </a:prstGeom>
          <a:noFill/>
          <a:ln w="9525">
            <a:noFill/>
            <a:miter lim="800000"/>
            <a:headEnd/>
            <a:tailEnd/>
          </a:ln>
        </p:spPr>
        <p:txBody>
          <a:bodyPr>
            <a:spAutoFit/>
          </a:bodyPr>
          <a:lstStyle/>
          <a:p>
            <a:pPr marL="342900" indent="-342900">
              <a:spcBef>
                <a:spcPts val="100"/>
              </a:spcBef>
            </a:pPr>
            <a:r>
              <a:rPr lang="en-IN" b="1"/>
              <a:t>	Step 16: Enrolment Operator Corrects data, if required, within 96 Hours of the Resident’s Enrolment and in the Presence of the Resident</a:t>
            </a:r>
            <a:endParaRPr lang="en-US" sz="2000" b="1"/>
          </a:p>
        </p:txBody>
      </p:sp>
      <p:sp>
        <p:nvSpPr>
          <p:cNvPr id="60419" name="Slide Number Placeholder 4"/>
          <p:cNvSpPr>
            <a:spLocks noGrp="1"/>
          </p:cNvSpPr>
          <p:nvPr>
            <p:ph type="sldNum" sz="quarter" idx="4294967295"/>
          </p:nvPr>
        </p:nvSpPr>
        <p:spPr>
          <a:xfrm>
            <a:off x="0" y="6356350"/>
            <a:ext cx="2133600" cy="365125"/>
          </a:xfrm>
          <a:prstGeom prst="rect">
            <a:avLst/>
          </a:prstGeom>
          <a:noFill/>
        </p:spPr>
        <p:txBody>
          <a:bodyPr/>
          <a:lstStyle/>
          <a:p>
            <a:fld id="{DD5EB5B4-3AFB-4487-B944-510A760EC0F8}" type="slidenum">
              <a:rPr lang="en-US" smtClean="0">
                <a:latin typeface="Arial" pitchFamily="34" charset="0"/>
              </a:rPr>
              <a:pPr/>
              <a:t>45</a:t>
            </a:fld>
            <a:endParaRPr lang="en-US" smtClean="0">
              <a:latin typeface="Arial" pitchFamily="34" charset="0"/>
            </a:endParaRPr>
          </a:p>
        </p:txBody>
      </p:sp>
      <p:sp>
        <p:nvSpPr>
          <p:cNvPr id="60420" name="TextBox 34"/>
          <p:cNvSpPr txBox="1">
            <a:spLocks noChangeArrowheads="1"/>
          </p:cNvSpPr>
          <p:nvPr/>
        </p:nvSpPr>
        <p:spPr bwMode="auto">
          <a:xfrm>
            <a:off x="0" y="1752600"/>
            <a:ext cx="8839200" cy="4111625"/>
          </a:xfrm>
          <a:prstGeom prst="rect">
            <a:avLst/>
          </a:prstGeom>
          <a:noFill/>
          <a:ln w="9525">
            <a:noFill/>
            <a:miter lim="800000"/>
            <a:headEnd/>
            <a:tailEnd/>
          </a:ln>
        </p:spPr>
        <p:txBody>
          <a:bodyPr>
            <a:spAutoFit/>
          </a:bodyPr>
          <a:lstStyle/>
          <a:p>
            <a:pPr marL="342900" indent="-342900">
              <a:spcBef>
                <a:spcPts val="100"/>
              </a:spcBef>
            </a:pPr>
            <a:r>
              <a:rPr lang="en-IN"/>
              <a:t>	The following requests for changes are included in the scope of the Correction Process:  </a:t>
            </a:r>
          </a:p>
          <a:p>
            <a:pPr marL="1257300" lvl="2" indent="-342900">
              <a:spcBef>
                <a:spcPts val="100"/>
              </a:spcBef>
            </a:pPr>
            <a:r>
              <a:rPr lang="en-IN"/>
              <a:t>a.	All demographic fields i.e., Name, Address, Gender, Date of Birth / Age</a:t>
            </a:r>
          </a:p>
          <a:p>
            <a:pPr marL="1257300" lvl="2" indent="-342900">
              <a:spcBef>
                <a:spcPts val="100"/>
              </a:spcBef>
            </a:pPr>
            <a:r>
              <a:rPr lang="en-IN"/>
              <a:t>b.	Information sharing consent </a:t>
            </a:r>
          </a:p>
          <a:p>
            <a:pPr marL="1257300" lvl="2" indent="-342900">
              <a:spcBef>
                <a:spcPts val="100"/>
              </a:spcBef>
            </a:pPr>
            <a:r>
              <a:rPr lang="en-IN"/>
              <a:t>c.	Consent to open a Bank Account / linking of existing Account  </a:t>
            </a:r>
          </a:p>
          <a:p>
            <a:pPr marL="1257300" lvl="2" indent="-342900">
              <a:spcBef>
                <a:spcPts val="100"/>
              </a:spcBef>
            </a:pPr>
            <a:r>
              <a:rPr lang="en-IN"/>
              <a:t>d.	Relationship to resident  </a:t>
            </a:r>
          </a:p>
          <a:p>
            <a:pPr marL="1257300" lvl="2" indent="-342900">
              <a:spcBef>
                <a:spcPts val="100"/>
              </a:spcBef>
            </a:pPr>
            <a:r>
              <a:rPr lang="en-IN"/>
              <a:t>e.	Mobile  </a:t>
            </a:r>
          </a:p>
          <a:p>
            <a:pPr marL="1257300" lvl="2" indent="-342900">
              <a:spcBef>
                <a:spcPts val="100"/>
              </a:spcBef>
            </a:pPr>
            <a:r>
              <a:rPr lang="en-IN"/>
              <a:t>f.	Email Address  </a:t>
            </a:r>
          </a:p>
          <a:p>
            <a:pPr marL="1257300" lvl="2" indent="-342900">
              <a:spcBef>
                <a:spcPts val="100"/>
              </a:spcBef>
            </a:pPr>
            <a:r>
              <a:rPr lang="en-IN"/>
              <a:t>g.	NPR Receipt Number </a:t>
            </a:r>
          </a:p>
          <a:p>
            <a:pPr marL="1257300" lvl="2" indent="-342900">
              <a:spcBef>
                <a:spcPts val="100"/>
              </a:spcBef>
            </a:pPr>
            <a:r>
              <a:rPr lang="en-IN"/>
              <a:t>h.	Relationship Details(Relation type, Name and EID/UID) </a:t>
            </a:r>
          </a:p>
          <a:p>
            <a:pPr marL="1257300" lvl="2" indent="-342900">
              <a:spcBef>
                <a:spcPts val="100"/>
              </a:spcBef>
              <a:buFontTx/>
              <a:buAutoNum type="romanLcPeriod"/>
            </a:pPr>
            <a:r>
              <a:rPr lang="en-IN"/>
              <a:t>Introducer Name and UID </a:t>
            </a:r>
          </a:p>
          <a:p>
            <a:pPr marL="1257300" lvl="2" indent="-342900">
              <a:spcBef>
                <a:spcPts val="100"/>
              </a:spcBef>
            </a:pPr>
            <a:endParaRPr lang="en-IN"/>
          </a:p>
          <a:p>
            <a:pPr marL="342900" indent="-342900">
              <a:spcBef>
                <a:spcPts val="100"/>
              </a:spcBef>
            </a:pPr>
            <a:r>
              <a:rPr lang="en-IN"/>
              <a:t>	In case the resident is child below 5 years, the biometric of the parent/guardian whose details are entered in the relationship fields, will be taken.</a:t>
            </a:r>
          </a:p>
        </p:txBody>
      </p:sp>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pic>
        <p:nvPicPr>
          <p:cNvPr id="60422" name="Picture 711" descr="DataCorrectionComponent"/>
          <p:cNvPicPr>
            <a:picLocks noChangeAspect="1" noChangeArrowheads="1"/>
          </p:cNvPicPr>
          <p:nvPr/>
        </p:nvPicPr>
        <p:blipFill>
          <a:blip r:embed="rId3"/>
          <a:srcRect/>
          <a:stretch>
            <a:fillRect/>
          </a:stretch>
        </p:blipFill>
        <p:spPr bwMode="auto">
          <a:xfrm>
            <a:off x="5791200" y="3429000"/>
            <a:ext cx="1857375" cy="65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34"/>
          <p:cNvSpPr txBox="1">
            <a:spLocks noChangeArrowheads="1"/>
          </p:cNvSpPr>
          <p:nvPr/>
        </p:nvSpPr>
        <p:spPr bwMode="auto">
          <a:xfrm>
            <a:off x="-76200" y="971550"/>
            <a:ext cx="9144000" cy="677863"/>
          </a:xfrm>
          <a:prstGeom prst="rect">
            <a:avLst/>
          </a:prstGeom>
          <a:noFill/>
          <a:ln w="9525">
            <a:noFill/>
            <a:miter lim="800000"/>
            <a:headEnd/>
            <a:tailEnd/>
          </a:ln>
        </p:spPr>
        <p:txBody>
          <a:bodyPr>
            <a:spAutoFit/>
          </a:bodyPr>
          <a:lstStyle/>
          <a:p>
            <a:pPr marL="342900" indent="-342900">
              <a:spcBef>
                <a:spcPts val="100"/>
              </a:spcBef>
            </a:pPr>
            <a:r>
              <a:rPr lang="en-IN" b="1"/>
              <a:t>	Step 16: Enrolment Operator Corrects data, if required, within 96 Hours of the Resident’s Enrolment and in the Presence of the Resident </a:t>
            </a:r>
            <a:r>
              <a:rPr lang="en-IN" b="1">
                <a:solidFill>
                  <a:srgbClr val="FF0066"/>
                </a:solidFill>
              </a:rPr>
              <a:t>Contd..</a:t>
            </a:r>
            <a:endParaRPr lang="en-US" sz="2000" b="1"/>
          </a:p>
        </p:txBody>
      </p:sp>
      <p:sp>
        <p:nvSpPr>
          <p:cNvPr id="61443" name="Slide Number Placeholder 4"/>
          <p:cNvSpPr>
            <a:spLocks noGrp="1"/>
          </p:cNvSpPr>
          <p:nvPr>
            <p:ph type="sldNum" sz="quarter" idx="4294967295"/>
          </p:nvPr>
        </p:nvSpPr>
        <p:spPr>
          <a:xfrm>
            <a:off x="0" y="6356350"/>
            <a:ext cx="2133600" cy="365125"/>
          </a:xfrm>
          <a:prstGeom prst="rect">
            <a:avLst/>
          </a:prstGeom>
          <a:noFill/>
        </p:spPr>
        <p:txBody>
          <a:bodyPr/>
          <a:lstStyle/>
          <a:p>
            <a:fld id="{91F20A2A-DDEE-4E14-BB8A-2FD651639D45}" type="slidenum">
              <a:rPr lang="en-US" smtClean="0">
                <a:latin typeface="Arial" pitchFamily="34" charset="0"/>
              </a:rPr>
              <a:pPr/>
              <a:t>46</a:t>
            </a:fld>
            <a:endParaRPr lang="en-US" smtClean="0">
              <a:latin typeface="Arial" pitchFamily="34" charset="0"/>
            </a:endParaRPr>
          </a:p>
        </p:txBody>
      </p:sp>
      <p:sp>
        <p:nvSpPr>
          <p:cNvPr id="61444" name="TextBox 34"/>
          <p:cNvSpPr txBox="1">
            <a:spLocks noChangeArrowheads="1"/>
          </p:cNvSpPr>
          <p:nvPr/>
        </p:nvSpPr>
        <p:spPr bwMode="auto">
          <a:xfrm>
            <a:off x="304800" y="1778000"/>
            <a:ext cx="3429000" cy="2032000"/>
          </a:xfrm>
          <a:prstGeom prst="rect">
            <a:avLst/>
          </a:prstGeom>
          <a:noFill/>
          <a:ln w="9525">
            <a:noFill/>
            <a:miter lim="800000"/>
            <a:headEnd/>
            <a:tailEnd/>
          </a:ln>
        </p:spPr>
        <p:txBody>
          <a:bodyPr>
            <a:spAutoFit/>
          </a:bodyPr>
          <a:lstStyle/>
          <a:p>
            <a:pPr marL="342900" indent="-342900">
              <a:spcBef>
                <a:spcPts val="100"/>
              </a:spcBef>
              <a:buFont typeface="Arial" pitchFamily="34" charset="0"/>
              <a:buChar char="•"/>
            </a:pPr>
            <a:r>
              <a:rPr lang="en-IN"/>
              <a:t>The EA can correct any of the above types of information for a resident using Client software within </a:t>
            </a:r>
            <a:r>
              <a:rPr lang="en-IN" b="1"/>
              <a:t>96 hours </a:t>
            </a:r>
            <a:r>
              <a:rPr lang="en-IN"/>
              <a:t>of the resident’s enrolment and in the </a:t>
            </a:r>
            <a:r>
              <a:rPr lang="en-IN" b="1"/>
              <a:t>presence</a:t>
            </a:r>
            <a:r>
              <a:rPr lang="en-IN"/>
              <a:t> of the resident.</a:t>
            </a:r>
          </a:p>
        </p:txBody>
      </p:sp>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pic>
        <p:nvPicPr>
          <p:cNvPr id="61446" name="Picture 299" descr="C:\Users\3127963\Desktop\UID_Correction_96 hrs.jpg"/>
          <p:cNvPicPr>
            <a:picLocks noChangeAspect="1" noChangeArrowheads="1"/>
          </p:cNvPicPr>
          <p:nvPr/>
        </p:nvPicPr>
        <p:blipFill>
          <a:blip r:embed="rId3"/>
          <a:srcRect/>
          <a:stretch>
            <a:fillRect/>
          </a:stretch>
        </p:blipFill>
        <p:spPr bwMode="auto">
          <a:xfrm>
            <a:off x="3810000" y="1752600"/>
            <a:ext cx="467042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34"/>
          <p:cNvSpPr txBox="1">
            <a:spLocks noChangeArrowheads="1"/>
          </p:cNvSpPr>
          <p:nvPr/>
        </p:nvSpPr>
        <p:spPr bwMode="auto">
          <a:xfrm>
            <a:off x="-76200" y="971550"/>
            <a:ext cx="9144000" cy="677863"/>
          </a:xfrm>
          <a:prstGeom prst="rect">
            <a:avLst/>
          </a:prstGeom>
          <a:noFill/>
          <a:ln w="9525">
            <a:noFill/>
            <a:miter lim="800000"/>
            <a:headEnd/>
            <a:tailEnd/>
          </a:ln>
        </p:spPr>
        <p:txBody>
          <a:bodyPr>
            <a:spAutoFit/>
          </a:bodyPr>
          <a:lstStyle/>
          <a:p>
            <a:pPr marL="342900" indent="-342900">
              <a:spcBef>
                <a:spcPts val="100"/>
              </a:spcBef>
            </a:pPr>
            <a:r>
              <a:rPr lang="en-IN" b="1"/>
              <a:t>	Step 16: Enrolment Operator Corrects data, if required, within 96 Hours of the Resident’s Enrolment and in the Presence of the Resident (Contd..)</a:t>
            </a:r>
            <a:endParaRPr lang="en-US" sz="2000" b="1"/>
          </a:p>
        </p:txBody>
      </p:sp>
      <p:sp>
        <p:nvSpPr>
          <p:cNvPr id="62467" name="Slide Number Placeholder 4"/>
          <p:cNvSpPr>
            <a:spLocks noGrp="1"/>
          </p:cNvSpPr>
          <p:nvPr>
            <p:ph type="sldNum" sz="quarter" idx="4294967295"/>
          </p:nvPr>
        </p:nvSpPr>
        <p:spPr>
          <a:xfrm>
            <a:off x="0" y="6356350"/>
            <a:ext cx="2133600" cy="365125"/>
          </a:xfrm>
          <a:prstGeom prst="rect">
            <a:avLst/>
          </a:prstGeom>
          <a:noFill/>
        </p:spPr>
        <p:txBody>
          <a:bodyPr/>
          <a:lstStyle/>
          <a:p>
            <a:fld id="{5840885C-3885-489E-A90A-02F1F464EE80}" type="slidenum">
              <a:rPr lang="en-US" smtClean="0">
                <a:latin typeface="Arial" pitchFamily="34" charset="0"/>
              </a:rPr>
              <a:pPr/>
              <a:t>47</a:t>
            </a:fld>
            <a:endParaRPr lang="en-US" smtClean="0">
              <a:latin typeface="Arial" pitchFamily="34" charset="0"/>
            </a:endParaRPr>
          </a:p>
        </p:txBody>
      </p:sp>
      <p:sp>
        <p:nvSpPr>
          <p:cNvPr id="62468" name="TextBox 34"/>
          <p:cNvSpPr txBox="1">
            <a:spLocks noChangeArrowheads="1"/>
          </p:cNvSpPr>
          <p:nvPr/>
        </p:nvSpPr>
        <p:spPr bwMode="auto">
          <a:xfrm>
            <a:off x="304800" y="1752600"/>
            <a:ext cx="8534400" cy="4046538"/>
          </a:xfrm>
          <a:prstGeom prst="rect">
            <a:avLst/>
          </a:prstGeom>
          <a:noFill/>
          <a:ln w="9525">
            <a:noFill/>
            <a:miter lim="800000"/>
            <a:headEnd/>
            <a:tailEnd/>
          </a:ln>
        </p:spPr>
        <p:txBody>
          <a:bodyPr>
            <a:spAutoFit/>
          </a:bodyPr>
          <a:lstStyle/>
          <a:p>
            <a:pPr marL="342900" indent="-342900">
              <a:spcBef>
                <a:spcPts val="100"/>
              </a:spcBef>
              <a:buFont typeface="Arial" pitchFamily="34" charset="0"/>
              <a:buChar char="•"/>
            </a:pPr>
            <a:r>
              <a:rPr lang="en-IN"/>
              <a:t>The EA must restrict all corrections in a resident’s data to </a:t>
            </a:r>
            <a:r>
              <a:rPr lang="en-IN" b="1"/>
              <a:t>one</a:t>
            </a:r>
            <a:r>
              <a:rPr lang="en-IN"/>
              <a:t> time only.</a:t>
            </a:r>
          </a:p>
          <a:p>
            <a:pPr marL="342900" indent="-342900">
              <a:spcBef>
                <a:spcPts val="100"/>
              </a:spcBef>
            </a:pPr>
            <a:r>
              <a:rPr lang="en-IN"/>
              <a:t>   </a:t>
            </a:r>
          </a:p>
          <a:p>
            <a:pPr marL="342900" indent="-342900">
              <a:spcBef>
                <a:spcPts val="100"/>
              </a:spcBef>
              <a:buFont typeface="Arial" pitchFamily="34" charset="0"/>
              <a:buChar char="•"/>
            </a:pPr>
            <a:r>
              <a:rPr lang="en-IN"/>
              <a:t>The resident must carry his/her </a:t>
            </a:r>
            <a:r>
              <a:rPr lang="en-IN" b="1"/>
              <a:t>acknowledgement letter </a:t>
            </a:r>
            <a:r>
              <a:rPr lang="en-IN"/>
              <a:t>for correction. PoI, PoA and Parent/Guardian’s acknowledgement letter will also be required at the time of correction process depending on the type of correction. </a:t>
            </a:r>
          </a:p>
          <a:p>
            <a:pPr marL="342900" indent="-342900">
              <a:spcBef>
                <a:spcPts val="100"/>
              </a:spcBef>
              <a:buFont typeface="Arial" pitchFamily="34" charset="0"/>
              <a:buChar char="•"/>
            </a:pPr>
            <a:endParaRPr lang="en-IN"/>
          </a:p>
          <a:p>
            <a:pPr marL="800100" lvl="1" indent="-342900">
              <a:spcBef>
                <a:spcPts val="100"/>
              </a:spcBef>
              <a:buFont typeface="Wingdings" pitchFamily="2" charset="2"/>
              <a:buChar char="Ø"/>
            </a:pPr>
            <a:r>
              <a:rPr lang="en-IN"/>
              <a:t>A change in Name would require either a verified PoI document or an Introducer’s Name and UID. </a:t>
            </a:r>
          </a:p>
          <a:p>
            <a:pPr marL="800100" lvl="1" indent="-342900">
              <a:spcBef>
                <a:spcPts val="100"/>
              </a:spcBef>
              <a:buFont typeface="Wingdings" pitchFamily="2" charset="2"/>
              <a:buChar char="Ø"/>
            </a:pPr>
            <a:r>
              <a:rPr lang="en-IN"/>
              <a:t>A change in Address would require either a verified PoA document or an Introducer’s Name and UID.</a:t>
            </a:r>
          </a:p>
          <a:p>
            <a:pPr marL="800100" lvl="1" indent="-342900">
              <a:spcBef>
                <a:spcPts val="100"/>
              </a:spcBef>
              <a:buFont typeface="Wingdings" pitchFamily="2" charset="2"/>
              <a:buChar char="Ø"/>
            </a:pPr>
            <a:r>
              <a:rPr lang="en-IN"/>
              <a:t>A change in verified DoB would require a verified DoB certificate. If the correction is in data for a child below 5 years of age, then parent details of relationship type, relative name and EID/UID of parent/guardian is also mandatory.</a:t>
            </a:r>
          </a:p>
        </p:txBody>
      </p:sp>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34"/>
          <p:cNvSpPr txBox="1">
            <a:spLocks noChangeArrowheads="1"/>
          </p:cNvSpPr>
          <p:nvPr/>
        </p:nvSpPr>
        <p:spPr bwMode="auto">
          <a:xfrm>
            <a:off x="-76200" y="971550"/>
            <a:ext cx="9144000" cy="677863"/>
          </a:xfrm>
          <a:prstGeom prst="rect">
            <a:avLst/>
          </a:prstGeom>
          <a:noFill/>
          <a:ln w="9525">
            <a:noFill/>
            <a:miter lim="800000"/>
            <a:headEnd/>
            <a:tailEnd/>
          </a:ln>
        </p:spPr>
        <p:txBody>
          <a:bodyPr>
            <a:spAutoFit/>
          </a:bodyPr>
          <a:lstStyle/>
          <a:p>
            <a:pPr marL="342900" indent="-342900">
              <a:spcBef>
                <a:spcPts val="100"/>
              </a:spcBef>
            </a:pPr>
            <a:r>
              <a:rPr lang="en-IN" b="1"/>
              <a:t>	Step 16: Enrolment Operator Corrects data, if required, within 96 Hours of the Resident’s Enrolment and in the Presence of the Resident (Contd..)</a:t>
            </a:r>
            <a:endParaRPr lang="en-US" sz="2000" b="1"/>
          </a:p>
        </p:txBody>
      </p:sp>
      <p:sp>
        <p:nvSpPr>
          <p:cNvPr id="63491" name="Slide Number Placeholder 4"/>
          <p:cNvSpPr>
            <a:spLocks noGrp="1"/>
          </p:cNvSpPr>
          <p:nvPr>
            <p:ph type="sldNum" sz="quarter" idx="4294967295"/>
          </p:nvPr>
        </p:nvSpPr>
        <p:spPr>
          <a:xfrm>
            <a:off x="0" y="6356350"/>
            <a:ext cx="2133600" cy="365125"/>
          </a:xfrm>
          <a:prstGeom prst="rect">
            <a:avLst/>
          </a:prstGeom>
          <a:noFill/>
        </p:spPr>
        <p:txBody>
          <a:bodyPr/>
          <a:lstStyle/>
          <a:p>
            <a:fld id="{2E4BED78-CF6D-4D1D-B3B2-9D3EFE47D0F2}" type="slidenum">
              <a:rPr lang="en-US" smtClean="0">
                <a:latin typeface="Arial" pitchFamily="34" charset="0"/>
              </a:rPr>
              <a:pPr/>
              <a:t>48</a:t>
            </a:fld>
            <a:endParaRPr lang="en-US" smtClean="0">
              <a:latin typeface="Arial" pitchFamily="34" charset="0"/>
            </a:endParaRPr>
          </a:p>
        </p:txBody>
      </p:sp>
      <p:sp>
        <p:nvSpPr>
          <p:cNvPr id="63492" name="TextBox 34"/>
          <p:cNvSpPr txBox="1">
            <a:spLocks noChangeArrowheads="1"/>
          </p:cNvSpPr>
          <p:nvPr/>
        </p:nvSpPr>
        <p:spPr bwMode="auto">
          <a:xfrm>
            <a:off x="304800" y="1752600"/>
            <a:ext cx="8534400" cy="4324350"/>
          </a:xfrm>
          <a:prstGeom prst="rect">
            <a:avLst/>
          </a:prstGeom>
          <a:noFill/>
          <a:ln w="9525">
            <a:noFill/>
            <a:miter lim="800000"/>
            <a:headEnd/>
            <a:tailEnd/>
          </a:ln>
        </p:spPr>
        <p:txBody>
          <a:bodyPr>
            <a:spAutoFit/>
          </a:bodyPr>
          <a:lstStyle/>
          <a:p>
            <a:pPr marL="342900" indent="-342900">
              <a:spcBef>
                <a:spcPts val="100"/>
              </a:spcBef>
              <a:buFont typeface="Arial" pitchFamily="34" charset="0"/>
              <a:buChar char="•"/>
            </a:pPr>
            <a:r>
              <a:rPr lang="en-IN"/>
              <a:t>The </a:t>
            </a:r>
            <a:r>
              <a:rPr lang="en-IN" b="1"/>
              <a:t>previous Enrolment ID </a:t>
            </a:r>
            <a:r>
              <a:rPr lang="en-IN"/>
              <a:t>of the resident needs to be entered for correction of resident’s old data. </a:t>
            </a:r>
          </a:p>
          <a:p>
            <a:pPr marL="342900" indent="-342900">
              <a:spcBef>
                <a:spcPts val="100"/>
              </a:spcBef>
              <a:buFont typeface="Arial" pitchFamily="34" charset="0"/>
              <a:buChar char="•"/>
            </a:pPr>
            <a:endParaRPr lang="en-IN"/>
          </a:p>
          <a:p>
            <a:pPr marL="342900" indent="-342900">
              <a:spcBef>
                <a:spcPts val="100"/>
              </a:spcBef>
              <a:buFont typeface="Arial" pitchFamily="34" charset="0"/>
              <a:buChar char="•"/>
            </a:pPr>
            <a:r>
              <a:rPr lang="en-IN"/>
              <a:t>The </a:t>
            </a:r>
            <a:r>
              <a:rPr lang="en-IN" b="1"/>
              <a:t>Name of the resident </a:t>
            </a:r>
            <a:r>
              <a:rPr lang="en-IN"/>
              <a:t>whose data is to be corrected must be re-entered even if the correction is not in the name itself. Only the fields that need a correction should be entered in the software. Fields that are good in original enrolment are not to be retyped. </a:t>
            </a:r>
          </a:p>
          <a:p>
            <a:pPr marL="342900" indent="-342900">
              <a:spcBef>
                <a:spcPts val="100"/>
              </a:spcBef>
              <a:buFont typeface="Arial" pitchFamily="34" charset="0"/>
              <a:buChar char="•"/>
            </a:pPr>
            <a:endParaRPr lang="en-IN"/>
          </a:p>
          <a:p>
            <a:pPr marL="342900" indent="-342900">
              <a:spcBef>
                <a:spcPts val="100"/>
              </a:spcBef>
              <a:buFont typeface="Arial" pitchFamily="34" charset="0"/>
              <a:buChar char="•"/>
            </a:pPr>
            <a:r>
              <a:rPr lang="en-IN"/>
              <a:t>The </a:t>
            </a:r>
            <a:r>
              <a:rPr lang="en-IN" b="1"/>
              <a:t>resident’s photo </a:t>
            </a:r>
            <a:r>
              <a:rPr lang="en-IN"/>
              <a:t>is also captured during the correction process. The correction in data will be reviewed with the resident and any one of the </a:t>
            </a:r>
            <a:r>
              <a:rPr lang="en-IN" b="1"/>
              <a:t>biometrics</a:t>
            </a:r>
            <a:r>
              <a:rPr lang="en-IN"/>
              <a:t> of the resident (provided in drop down menu on client) will also be taken to confirm that the resident is OK with corrections.</a:t>
            </a:r>
          </a:p>
          <a:p>
            <a:pPr marL="342900" indent="-342900">
              <a:spcBef>
                <a:spcPts val="100"/>
              </a:spcBef>
              <a:buFont typeface="Arial" pitchFamily="34" charset="0"/>
              <a:buChar char="•"/>
            </a:pPr>
            <a:endParaRPr lang="en-US"/>
          </a:p>
          <a:p>
            <a:pPr marL="342900" indent="-342900">
              <a:spcBef>
                <a:spcPts val="100"/>
              </a:spcBef>
              <a:buFont typeface="Arial" pitchFamily="34" charset="0"/>
              <a:buChar char="•"/>
            </a:pPr>
            <a:r>
              <a:rPr lang="en-IN"/>
              <a:t>An “</a:t>
            </a:r>
            <a:r>
              <a:rPr lang="en-IN" b="1"/>
              <a:t>acknowledgement of correction</a:t>
            </a:r>
            <a:r>
              <a:rPr lang="en-IN"/>
              <a:t>” and “</a:t>
            </a:r>
            <a:r>
              <a:rPr lang="en-IN" b="1"/>
              <a:t>consent for correction</a:t>
            </a:r>
            <a:r>
              <a:rPr lang="en-IN"/>
              <a:t>” will be printed at the end of correction process along with the resident’s photo. </a:t>
            </a:r>
          </a:p>
        </p:txBody>
      </p:sp>
      <p:sp>
        <p:nvSpPr>
          <p:cNvPr id="9" name="Rectangle 8"/>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Capturing residents’ demographic and biometric data</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4294967295"/>
          </p:nvPr>
        </p:nvSpPr>
        <p:spPr>
          <a:xfrm>
            <a:off x="0" y="6356350"/>
            <a:ext cx="2133600" cy="365125"/>
          </a:xfrm>
          <a:prstGeom prst="rect">
            <a:avLst/>
          </a:prstGeom>
          <a:noFill/>
        </p:spPr>
        <p:txBody>
          <a:bodyPr/>
          <a:lstStyle/>
          <a:p>
            <a:fld id="{A97BC201-3D3D-4E8F-873C-06C7C8516BD8}" type="slidenum">
              <a:rPr lang="en-US" smtClean="0">
                <a:latin typeface="Arial" pitchFamily="34" charset="0"/>
              </a:rPr>
              <a:pPr/>
              <a:t>49</a:t>
            </a:fld>
            <a:endParaRPr lang="en-US" smtClean="0">
              <a:latin typeface="Arial" pitchFamily="34" charset="0"/>
            </a:endParaRPr>
          </a:p>
        </p:txBody>
      </p:sp>
      <p:grpSp>
        <p:nvGrpSpPr>
          <p:cNvPr id="2" name="Group 14"/>
          <p:cNvGrpSpPr>
            <a:grpSpLocks/>
          </p:cNvGrpSpPr>
          <p:nvPr/>
        </p:nvGrpSpPr>
        <p:grpSpPr bwMode="auto">
          <a:xfrm>
            <a:off x="893763" y="1143000"/>
            <a:ext cx="7394575" cy="5140325"/>
            <a:chOff x="3196" y="5745"/>
            <a:chExt cx="6123" cy="4776"/>
          </a:xfrm>
        </p:grpSpPr>
        <p:sp>
          <p:nvSpPr>
            <p:cNvPr id="8208" name="AutoShape 16"/>
            <p:cNvSpPr>
              <a:spLocks noChangeArrowheads="1"/>
            </p:cNvSpPr>
            <p:nvPr/>
          </p:nvSpPr>
          <p:spPr bwMode="auto">
            <a:xfrm>
              <a:off x="3209" y="7341"/>
              <a:ext cx="6106" cy="670"/>
            </a:xfrm>
            <a:prstGeom prst="roundRect">
              <a:avLst>
                <a:gd name="adj" fmla="val 2168"/>
              </a:avLst>
            </a:prstGeom>
            <a:ln>
              <a:headEnd/>
              <a:tailEnd/>
            </a:ln>
          </p:spPr>
          <p:style>
            <a:lnRef idx="0">
              <a:schemeClr val="dk1"/>
            </a:lnRef>
            <a:fillRef idx="3">
              <a:schemeClr val="dk1"/>
            </a:fillRef>
            <a:effectRef idx="3">
              <a:schemeClr val="dk1"/>
            </a:effectRef>
            <a:fontRef idx="minor">
              <a:schemeClr val="lt1"/>
            </a:fontRef>
          </p:style>
          <p:txBody>
            <a:bodyPr/>
            <a:lstStyle/>
            <a:p>
              <a:pPr algn="ctr">
                <a:spcAft>
                  <a:spcPts val="1000"/>
                </a:spcAft>
                <a:defRPr/>
              </a:pPr>
              <a:r>
                <a:rPr lang="en-US" sz="2000" b="1" dirty="0">
                  <a:solidFill>
                    <a:schemeClr val="accent3"/>
                  </a:solidFill>
                </a:rPr>
                <a:t>Step 3 Backup of data and Sync</a:t>
              </a:r>
            </a:p>
            <a:p>
              <a:pPr algn="ctr">
                <a:spcAft>
                  <a:spcPts val="1000"/>
                </a:spcAft>
                <a:defRPr/>
              </a:pPr>
              <a:endParaRPr lang="en-US" sz="2000" b="1" dirty="0">
                <a:solidFill>
                  <a:schemeClr val="accent3"/>
                </a:solidFill>
              </a:endParaRPr>
            </a:p>
          </p:txBody>
        </p:sp>
        <p:sp>
          <p:nvSpPr>
            <p:cNvPr id="8210" name="AutoShape 18"/>
            <p:cNvSpPr>
              <a:spLocks noChangeArrowheads="1"/>
            </p:cNvSpPr>
            <p:nvPr/>
          </p:nvSpPr>
          <p:spPr bwMode="auto">
            <a:xfrm>
              <a:off x="3214" y="8134"/>
              <a:ext cx="6105" cy="726"/>
            </a:xfrm>
            <a:prstGeom prst="roundRect">
              <a:avLst>
                <a:gd name="adj" fmla="val 0"/>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4 Transferring the demographic and biometric data collected by the Enrolment Agencies to the CIDR</a:t>
              </a:r>
              <a:endParaRPr lang="en-US" sz="2000" dirty="0">
                <a:solidFill>
                  <a:schemeClr val="accent3"/>
                </a:solidFill>
              </a:endParaRPr>
            </a:p>
          </p:txBody>
        </p:sp>
        <p:sp>
          <p:nvSpPr>
            <p:cNvPr id="8211" name="AutoShape 19"/>
            <p:cNvSpPr>
              <a:spLocks noChangeArrowheads="1"/>
            </p:cNvSpPr>
            <p:nvPr/>
          </p:nvSpPr>
          <p:spPr bwMode="auto">
            <a:xfrm>
              <a:off x="3214" y="9002"/>
              <a:ext cx="6105" cy="627"/>
            </a:xfrm>
            <a:prstGeom prst="roundRect">
              <a:avLst>
                <a:gd name="adj" fmla="val 0"/>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5 Data de-duplication and Aadhaar generation at CIDR</a:t>
              </a:r>
              <a:endParaRPr lang="en-US" sz="2000" dirty="0">
                <a:solidFill>
                  <a:schemeClr val="accent3"/>
                </a:solidFill>
              </a:endParaRPr>
            </a:p>
          </p:txBody>
        </p:sp>
        <p:sp>
          <p:nvSpPr>
            <p:cNvPr id="8212" name="AutoShape 20"/>
            <p:cNvSpPr>
              <a:spLocks noChangeArrowheads="1"/>
            </p:cNvSpPr>
            <p:nvPr/>
          </p:nvSpPr>
          <p:spPr bwMode="auto">
            <a:xfrm>
              <a:off x="3196" y="9813"/>
              <a:ext cx="6105" cy="708"/>
            </a:xfrm>
            <a:prstGeom prst="roundRect">
              <a:avLst>
                <a:gd name="adj" fmla="val 2492"/>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6 Mailing the Aadhaar in a letter to the resident</a:t>
              </a:r>
            </a:p>
            <a:p>
              <a:pPr>
                <a:defRPr/>
              </a:pPr>
              <a:endParaRPr lang="en-US" dirty="0"/>
            </a:p>
          </p:txBody>
        </p:sp>
        <p:sp>
          <p:nvSpPr>
            <p:cNvPr id="23" name="AutoShape 16"/>
            <p:cNvSpPr>
              <a:spLocks noChangeArrowheads="1"/>
            </p:cNvSpPr>
            <p:nvPr/>
          </p:nvSpPr>
          <p:spPr bwMode="auto">
            <a:xfrm>
              <a:off x="3203" y="5745"/>
              <a:ext cx="6106" cy="602"/>
            </a:xfrm>
            <a:prstGeom prst="roundRect">
              <a:avLst>
                <a:gd name="adj" fmla="val 2168"/>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Bef>
                  <a:spcPct val="30000"/>
                </a:spcBef>
                <a:defRPr/>
              </a:pPr>
              <a:r>
                <a:rPr lang="en-US" sz="2000" b="1" dirty="0">
                  <a:solidFill>
                    <a:schemeClr val="accent3"/>
                  </a:solidFill>
                </a:rPr>
                <a:t>Step 1 Setting up an Enrolment Centre </a:t>
              </a:r>
            </a:p>
            <a:p>
              <a:pPr algn="ctr">
                <a:spcAft>
                  <a:spcPts val="1000"/>
                </a:spcAft>
                <a:defRPr/>
              </a:pPr>
              <a:endParaRPr lang="en-US" sz="2000" b="1" dirty="0">
                <a:solidFill>
                  <a:schemeClr val="accent3"/>
                </a:solidFill>
                <a:latin typeface="Calibri" pitchFamily="34" charset="0"/>
              </a:endParaRPr>
            </a:p>
          </p:txBody>
        </p:sp>
      </p:grpSp>
      <p:sp>
        <p:nvSpPr>
          <p:cNvPr id="13" name="AutoShape 16"/>
          <p:cNvSpPr>
            <a:spLocks noChangeArrowheads="1"/>
          </p:cNvSpPr>
          <p:nvPr/>
        </p:nvSpPr>
        <p:spPr bwMode="auto">
          <a:xfrm>
            <a:off x="890588" y="1946275"/>
            <a:ext cx="7373937" cy="720725"/>
          </a:xfrm>
          <a:prstGeom prst="roundRect">
            <a:avLst>
              <a:gd name="adj" fmla="val 2168"/>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2 Capturing residents’ demographic and biometric data</a:t>
            </a:r>
          </a:p>
          <a:p>
            <a:pPr algn="ctr">
              <a:spcAft>
                <a:spcPts val="1000"/>
              </a:spcAft>
              <a:defRPr/>
            </a:pPr>
            <a:endParaRPr lang="en-US" sz="2000" b="1" dirty="0">
              <a:solidFill>
                <a:schemeClr val="accent3"/>
              </a:solidFill>
            </a:endParaRPr>
          </a:p>
        </p:txBody>
      </p:sp>
      <p:sp>
        <p:nvSpPr>
          <p:cNvPr id="14" name="Rectangle 13"/>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 – Stages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4294967295"/>
          </p:nvPr>
        </p:nvSpPr>
        <p:spPr>
          <a:xfrm>
            <a:off x="0" y="6356350"/>
            <a:ext cx="2133600" cy="365125"/>
          </a:xfrm>
          <a:prstGeom prst="rect">
            <a:avLst/>
          </a:prstGeom>
          <a:noFill/>
        </p:spPr>
        <p:txBody>
          <a:bodyPr/>
          <a:lstStyle/>
          <a:p>
            <a:fld id="{14375CDC-ADD8-4D8C-A9E4-895C64739718}" type="slidenum">
              <a:rPr lang="en-US" smtClean="0">
                <a:latin typeface="Arial" pitchFamily="34" charset="0"/>
              </a:rPr>
              <a:pPr/>
              <a:t>5</a:t>
            </a:fld>
            <a:endParaRPr lang="en-US" smtClean="0">
              <a:latin typeface="Arial" pitchFamily="34" charset="0"/>
            </a:endParaRPr>
          </a:p>
        </p:txBody>
      </p:sp>
      <p:sp>
        <p:nvSpPr>
          <p:cNvPr id="9" name="Rectangle 8"/>
          <p:cNvSpPr/>
          <p:nvPr/>
        </p:nvSpPr>
        <p:spPr>
          <a:xfrm>
            <a:off x="152400" y="304800"/>
            <a:ext cx="42557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 - Entities</a:t>
            </a:r>
          </a:p>
        </p:txBody>
      </p:sp>
      <p:pic>
        <p:nvPicPr>
          <p:cNvPr id="19460" name="Picture 48"/>
          <p:cNvPicPr>
            <a:picLocks noChangeAspect="1" noChangeArrowheads="1"/>
          </p:cNvPicPr>
          <p:nvPr/>
        </p:nvPicPr>
        <p:blipFill>
          <a:blip r:embed="rId3"/>
          <a:srcRect/>
          <a:stretch>
            <a:fillRect/>
          </a:stretch>
        </p:blipFill>
        <p:spPr bwMode="auto">
          <a:xfrm>
            <a:off x="1905000" y="1143000"/>
            <a:ext cx="5334000" cy="5208588"/>
          </a:xfrm>
          <a:prstGeom prst="rect">
            <a:avLst/>
          </a:prstGeom>
          <a:noFill/>
          <a:ln w="9525">
            <a:solidFill>
              <a:schemeClr val="tx1"/>
            </a:solidFill>
            <a:miter lim="800000"/>
            <a:headEnd/>
            <a:tailEnd/>
          </a:ln>
        </p:spPr>
      </p:pic>
      <p:sp>
        <p:nvSpPr>
          <p:cNvPr id="7" name="Rectangle 2"/>
          <p:cNvSpPr txBox="1">
            <a:spLocks noChangeArrowheads="1"/>
          </p:cNvSpPr>
          <p:nvPr/>
        </p:nvSpPr>
        <p:spPr bwMode="auto">
          <a:xfrm>
            <a:off x="76200" y="685800"/>
            <a:ext cx="8001000" cy="381000"/>
          </a:xfrm>
          <a:prstGeom prst="rect">
            <a:avLst/>
          </a:prstGeom>
          <a:noFill/>
          <a:ln>
            <a:miter lim="800000"/>
            <a:headEnd/>
            <a:tailEnd/>
          </a:ln>
        </p:spPr>
        <p:txBody>
          <a:bodyPr anchor="b"/>
          <a:lstStyle/>
          <a:p>
            <a:pPr>
              <a:defRPr/>
            </a:pPr>
            <a:r>
              <a:rPr lang="en-US" b="1" kern="0" dirty="0">
                <a:solidFill>
                  <a:srgbClr val="000000"/>
                </a:solidFill>
                <a:latin typeface="+mj-lt"/>
                <a:ea typeface="+mj-ea"/>
                <a:cs typeface="+mj-cs"/>
              </a:rPr>
              <a:t>Outline of Enrolment Hierarchy</a:t>
            </a:r>
            <a:endParaRPr lang="en-US" kern="0" dirty="0">
              <a:solidFill>
                <a:srgbClr val="000000"/>
              </a:solidFill>
              <a:latin typeface="+mj-lt"/>
              <a:ea typeface="+mj-ea"/>
              <a:cs typeface="+mj-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34"/>
          <p:cNvSpPr txBox="1">
            <a:spLocks noChangeArrowheads="1"/>
          </p:cNvSpPr>
          <p:nvPr/>
        </p:nvSpPr>
        <p:spPr bwMode="auto">
          <a:xfrm>
            <a:off x="0" y="1219200"/>
            <a:ext cx="9144000" cy="400050"/>
          </a:xfrm>
          <a:prstGeom prst="rect">
            <a:avLst/>
          </a:prstGeom>
          <a:noFill/>
          <a:ln w="9525">
            <a:noFill/>
            <a:miter lim="800000"/>
            <a:headEnd/>
            <a:tailEnd/>
          </a:ln>
        </p:spPr>
        <p:txBody>
          <a:bodyPr>
            <a:spAutoFit/>
          </a:bodyPr>
          <a:lstStyle/>
          <a:p>
            <a:pPr marL="342900" indent="-342900">
              <a:spcBef>
                <a:spcPts val="100"/>
              </a:spcBef>
            </a:pPr>
            <a:r>
              <a:rPr lang="en-IN" b="1" dirty="0"/>
              <a:t>	Data Backup</a:t>
            </a:r>
            <a:endParaRPr lang="en-US" sz="2000" b="1" dirty="0"/>
          </a:p>
        </p:txBody>
      </p:sp>
      <p:sp>
        <p:nvSpPr>
          <p:cNvPr id="65539" name="Slide Number Placeholder 4"/>
          <p:cNvSpPr>
            <a:spLocks noGrp="1"/>
          </p:cNvSpPr>
          <p:nvPr>
            <p:ph type="sldNum" sz="quarter" idx="4294967295"/>
          </p:nvPr>
        </p:nvSpPr>
        <p:spPr>
          <a:xfrm>
            <a:off x="0" y="6356350"/>
            <a:ext cx="2133600" cy="365125"/>
          </a:xfrm>
          <a:prstGeom prst="rect">
            <a:avLst/>
          </a:prstGeom>
          <a:noFill/>
        </p:spPr>
        <p:txBody>
          <a:bodyPr/>
          <a:lstStyle/>
          <a:p>
            <a:fld id="{49F8B026-28E2-486B-B9BD-E10DA6510B11}" type="slidenum">
              <a:rPr lang="en-US" smtClean="0">
                <a:latin typeface="Arial" pitchFamily="34" charset="0"/>
              </a:rPr>
              <a:pPr/>
              <a:t>50</a:t>
            </a:fld>
            <a:endParaRPr lang="en-US" smtClean="0">
              <a:latin typeface="Arial" pitchFamily="34" charset="0"/>
            </a:endParaRPr>
          </a:p>
        </p:txBody>
      </p:sp>
      <p:sp>
        <p:nvSpPr>
          <p:cNvPr id="7" name="Rectangle 6"/>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Backup of data and Sync</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
        <p:nvSpPr>
          <p:cNvPr id="65541" name="TextBox 34"/>
          <p:cNvSpPr txBox="1">
            <a:spLocks noChangeArrowheads="1"/>
          </p:cNvSpPr>
          <p:nvPr/>
        </p:nvSpPr>
        <p:spPr bwMode="auto">
          <a:xfrm>
            <a:off x="3886200" y="1600200"/>
            <a:ext cx="4648200" cy="4549775"/>
          </a:xfrm>
          <a:prstGeom prst="rect">
            <a:avLst/>
          </a:prstGeom>
          <a:noFill/>
          <a:ln w="9525">
            <a:noFill/>
            <a:miter lim="800000"/>
            <a:headEnd/>
            <a:tailEnd/>
          </a:ln>
        </p:spPr>
        <p:txBody>
          <a:bodyPr>
            <a:spAutoFit/>
          </a:bodyPr>
          <a:lstStyle/>
          <a:p>
            <a:pPr marL="342900" indent="-342900">
              <a:spcBef>
                <a:spcPts val="100"/>
              </a:spcBef>
              <a:buFont typeface="Arial" pitchFamily="34" charset="0"/>
              <a:buChar char="•"/>
            </a:pPr>
            <a:r>
              <a:rPr lang="en-IN"/>
              <a:t>The Operator must backup the contents of the hard disk of the computer at each Enrolment Station from time to time in an external hard disk. If the data gets corrupted then the Enrolment Agency will need to re-enroll the residents which will be a loss to the Enrolment Agency. Hence taking backup is extremely important.</a:t>
            </a:r>
          </a:p>
          <a:p>
            <a:pPr marL="342900" indent="-342900">
              <a:spcBef>
                <a:spcPts val="100"/>
              </a:spcBef>
            </a:pPr>
            <a:endParaRPr lang="en-IN"/>
          </a:p>
          <a:p>
            <a:pPr marL="342900" indent="-342900">
              <a:spcBef>
                <a:spcPts val="100"/>
              </a:spcBef>
              <a:buFont typeface="Arial" pitchFamily="34" charset="0"/>
              <a:buChar char="•"/>
            </a:pPr>
            <a:r>
              <a:rPr lang="en-IN"/>
              <a:t>It is recommended that the Operator / Supervisor takes backup of data captured at least </a:t>
            </a:r>
            <a:r>
              <a:rPr lang="en-IN" b="1"/>
              <a:t>twice a day</a:t>
            </a:r>
            <a:r>
              <a:rPr lang="en-IN"/>
              <a:t> and maintains it for a period of minimum </a:t>
            </a:r>
            <a:r>
              <a:rPr lang="en-IN" b="1"/>
              <a:t>60 days </a:t>
            </a:r>
            <a:r>
              <a:rPr lang="en-IN"/>
              <a:t>(or as specified by UIDAI form time to time).</a:t>
            </a:r>
          </a:p>
        </p:txBody>
      </p:sp>
      <p:pic>
        <p:nvPicPr>
          <p:cNvPr id="65542" name="Picture 2" descr="backup data"/>
          <p:cNvPicPr>
            <a:picLocks noChangeAspect="1" noChangeArrowheads="1"/>
          </p:cNvPicPr>
          <p:nvPr/>
        </p:nvPicPr>
        <p:blipFill>
          <a:blip r:embed="rId3"/>
          <a:srcRect/>
          <a:stretch>
            <a:fillRect/>
          </a:stretch>
        </p:blipFill>
        <p:spPr bwMode="auto">
          <a:xfrm>
            <a:off x="457200" y="2057400"/>
            <a:ext cx="2971800" cy="335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34"/>
          <p:cNvSpPr txBox="1">
            <a:spLocks noChangeArrowheads="1"/>
          </p:cNvSpPr>
          <p:nvPr/>
        </p:nvSpPr>
        <p:spPr bwMode="auto">
          <a:xfrm>
            <a:off x="228600" y="1066800"/>
            <a:ext cx="1143000" cy="400050"/>
          </a:xfrm>
          <a:prstGeom prst="rect">
            <a:avLst/>
          </a:prstGeom>
          <a:noFill/>
          <a:ln w="9525">
            <a:noFill/>
            <a:miter lim="800000"/>
            <a:headEnd/>
            <a:tailEnd/>
          </a:ln>
        </p:spPr>
        <p:txBody>
          <a:bodyPr>
            <a:spAutoFit/>
          </a:bodyPr>
          <a:lstStyle/>
          <a:p>
            <a:pPr marL="342900" indent="-342900">
              <a:spcBef>
                <a:spcPts val="100"/>
              </a:spcBef>
            </a:pPr>
            <a:r>
              <a:rPr lang="en-IN" b="1"/>
              <a:t>Sync</a:t>
            </a:r>
            <a:endParaRPr lang="en-US" sz="2000" b="1"/>
          </a:p>
        </p:txBody>
      </p:sp>
      <p:sp>
        <p:nvSpPr>
          <p:cNvPr id="66563" name="Slide Number Placeholder 4"/>
          <p:cNvSpPr>
            <a:spLocks noGrp="1"/>
          </p:cNvSpPr>
          <p:nvPr>
            <p:ph type="sldNum" sz="quarter" idx="4294967295"/>
          </p:nvPr>
        </p:nvSpPr>
        <p:spPr>
          <a:xfrm>
            <a:off x="0" y="6356350"/>
            <a:ext cx="2133600" cy="365125"/>
          </a:xfrm>
          <a:prstGeom prst="rect">
            <a:avLst/>
          </a:prstGeom>
          <a:noFill/>
        </p:spPr>
        <p:txBody>
          <a:bodyPr/>
          <a:lstStyle/>
          <a:p>
            <a:fld id="{C9743EAB-0900-458D-9AE8-95E47DF4A35E}" type="slidenum">
              <a:rPr lang="en-US" smtClean="0">
                <a:latin typeface="Arial" pitchFamily="34" charset="0"/>
              </a:rPr>
              <a:pPr/>
              <a:t>51</a:t>
            </a:fld>
            <a:endParaRPr lang="en-US" smtClean="0">
              <a:latin typeface="Arial" pitchFamily="34" charset="0"/>
            </a:endParaRPr>
          </a:p>
        </p:txBody>
      </p:sp>
      <p:sp>
        <p:nvSpPr>
          <p:cNvPr id="66564" name="TextBox 34"/>
          <p:cNvSpPr txBox="1">
            <a:spLocks noChangeArrowheads="1"/>
          </p:cNvSpPr>
          <p:nvPr/>
        </p:nvSpPr>
        <p:spPr bwMode="auto">
          <a:xfrm>
            <a:off x="304800" y="1406525"/>
            <a:ext cx="7010400" cy="4575175"/>
          </a:xfrm>
          <a:prstGeom prst="rect">
            <a:avLst/>
          </a:prstGeom>
          <a:noFill/>
          <a:ln w="9525">
            <a:noFill/>
            <a:miter lim="800000"/>
            <a:headEnd/>
            <a:tailEnd/>
          </a:ln>
        </p:spPr>
        <p:txBody>
          <a:bodyPr>
            <a:spAutoFit/>
          </a:bodyPr>
          <a:lstStyle/>
          <a:p>
            <a:pPr marL="342900" indent="-342900">
              <a:spcBef>
                <a:spcPts val="100"/>
              </a:spcBef>
              <a:buFont typeface="Arial" pitchFamily="34" charset="0"/>
              <a:buChar char="•"/>
            </a:pPr>
            <a:r>
              <a:rPr lang="en-IN" dirty="0"/>
              <a:t>The Enrolment client software, after successful enrolments, needs to sync with the server every </a:t>
            </a:r>
            <a:r>
              <a:rPr lang="en-IN" b="1" dirty="0"/>
              <a:t>7-10 days</a:t>
            </a:r>
            <a:r>
              <a:rPr lang="en-IN" dirty="0"/>
              <a:t>. The sync process requires </a:t>
            </a:r>
            <a:r>
              <a:rPr lang="en-IN" b="1" dirty="0"/>
              <a:t>internet </a:t>
            </a:r>
            <a:r>
              <a:rPr lang="en-IN" dirty="0"/>
              <a:t>connectivity. The sync typically happens only if there are any exported packets with status “Exported”. During synchronization, the operator may not be able to do any other work. </a:t>
            </a:r>
          </a:p>
          <a:p>
            <a:pPr marL="342900" indent="-342900">
              <a:spcBef>
                <a:spcPts val="100"/>
              </a:spcBef>
              <a:buFont typeface="Arial" pitchFamily="34" charset="0"/>
              <a:buChar char="•"/>
            </a:pPr>
            <a:r>
              <a:rPr lang="en-IN" dirty="0"/>
              <a:t>If there are no packets with the status “Exported” on the Enrolment client system, a message is displayed indicating that the sync program has been completed. </a:t>
            </a:r>
          </a:p>
          <a:p>
            <a:pPr marL="342900" indent="-342900">
              <a:spcBef>
                <a:spcPts val="100"/>
              </a:spcBef>
              <a:buFont typeface="Arial" pitchFamily="34" charset="0"/>
              <a:buChar char="•"/>
            </a:pPr>
            <a:r>
              <a:rPr lang="en-IN" dirty="0"/>
              <a:t>On completion of the sync, the data on the server has been exactly matched to what was available on the client machine. </a:t>
            </a:r>
          </a:p>
          <a:p>
            <a:pPr marL="342900" indent="-342900">
              <a:spcBef>
                <a:spcPts val="100"/>
              </a:spcBef>
              <a:buFont typeface="Arial" pitchFamily="34" charset="0"/>
              <a:buChar char="•"/>
            </a:pPr>
            <a:r>
              <a:rPr lang="en-IN" dirty="0"/>
              <a:t>At the time of sync, based on the response from the server, the client performs an appropriate action on the packets for which enrolment IDs have been synced. The server on successful sync sends three kinds of responses:</a:t>
            </a:r>
          </a:p>
          <a:p>
            <a:pPr marL="800100" lvl="1" indent="-342900">
              <a:spcBef>
                <a:spcPts val="100"/>
              </a:spcBef>
            </a:pPr>
            <a:r>
              <a:rPr lang="en-IN" dirty="0"/>
              <a:t> </a:t>
            </a:r>
            <a:r>
              <a:rPr lang="en-IN" b="1" dirty="0">
                <a:solidFill>
                  <a:srgbClr val="00B050"/>
                </a:solidFill>
              </a:rPr>
              <a:t>Acknowledged</a:t>
            </a:r>
            <a:r>
              <a:rPr lang="en-IN" b="1" dirty="0"/>
              <a:t>	</a:t>
            </a:r>
            <a:r>
              <a:rPr lang="en-IN" b="1" dirty="0">
                <a:solidFill>
                  <a:srgbClr val="FFC000"/>
                </a:solidFill>
              </a:rPr>
              <a:t>Resend</a:t>
            </a:r>
            <a:r>
              <a:rPr lang="en-IN" b="1" dirty="0"/>
              <a:t>		</a:t>
            </a:r>
            <a:r>
              <a:rPr lang="en-IN" b="1" dirty="0">
                <a:solidFill>
                  <a:srgbClr val="FF0000"/>
                </a:solidFill>
              </a:rPr>
              <a:t>Not Received</a:t>
            </a:r>
          </a:p>
        </p:txBody>
      </p:sp>
      <p:pic>
        <p:nvPicPr>
          <p:cNvPr id="66565" name="Picture 2"/>
          <p:cNvPicPr>
            <a:picLocks noChangeAspect="1" noChangeArrowheads="1"/>
          </p:cNvPicPr>
          <p:nvPr/>
        </p:nvPicPr>
        <p:blipFill>
          <a:blip r:embed="rId3"/>
          <a:srcRect/>
          <a:stretch>
            <a:fillRect/>
          </a:stretch>
        </p:blipFill>
        <p:spPr bwMode="auto">
          <a:xfrm>
            <a:off x="6934200" y="1905000"/>
            <a:ext cx="2035175" cy="1219200"/>
          </a:xfrm>
          <a:prstGeom prst="rect">
            <a:avLst/>
          </a:prstGeom>
          <a:noFill/>
          <a:ln w="9525">
            <a:noFill/>
            <a:miter lim="800000"/>
            <a:headEnd/>
            <a:tailEnd/>
          </a:ln>
        </p:spPr>
      </p:pic>
      <p:sp>
        <p:nvSpPr>
          <p:cNvPr id="9" name="Rectangle 8"/>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Backup of data and Sync</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4294967295"/>
          </p:nvPr>
        </p:nvSpPr>
        <p:spPr>
          <a:xfrm>
            <a:off x="0" y="6356350"/>
            <a:ext cx="2133600" cy="365125"/>
          </a:xfrm>
          <a:prstGeom prst="rect">
            <a:avLst/>
          </a:prstGeom>
          <a:noFill/>
        </p:spPr>
        <p:txBody>
          <a:bodyPr/>
          <a:lstStyle/>
          <a:p>
            <a:fld id="{14D7D06A-7D69-498E-888D-FD7E568390F6}" type="slidenum">
              <a:rPr lang="en-US" smtClean="0">
                <a:latin typeface="Arial" pitchFamily="34" charset="0"/>
              </a:rPr>
              <a:pPr/>
              <a:t>52</a:t>
            </a:fld>
            <a:endParaRPr lang="en-US" smtClean="0">
              <a:latin typeface="Arial" pitchFamily="34" charset="0"/>
            </a:endParaRPr>
          </a:p>
        </p:txBody>
      </p:sp>
      <p:grpSp>
        <p:nvGrpSpPr>
          <p:cNvPr id="2" name="Group 14"/>
          <p:cNvGrpSpPr>
            <a:grpSpLocks/>
          </p:cNvGrpSpPr>
          <p:nvPr/>
        </p:nvGrpSpPr>
        <p:grpSpPr bwMode="auto">
          <a:xfrm>
            <a:off x="893763" y="1143000"/>
            <a:ext cx="7394575" cy="5140325"/>
            <a:chOff x="3196" y="5745"/>
            <a:chExt cx="6123" cy="4776"/>
          </a:xfrm>
        </p:grpSpPr>
        <p:sp>
          <p:nvSpPr>
            <p:cNvPr id="15" name="AutoShape 16"/>
            <p:cNvSpPr>
              <a:spLocks noChangeArrowheads="1"/>
            </p:cNvSpPr>
            <p:nvPr/>
          </p:nvSpPr>
          <p:spPr bwMode="auto">
            <a:xfrm>
              <a:off x="3209" y="8190"/>
              <a:ext cx="6106" cy="670"/>
            </a:xfrm>
            <a:prstGeom prst="roundRect">
              <a:avLst>
                <a:gd name="adj" fmla="val 2168"/>
              </a:avLst>
            </a:prstGeom>
            <a:ln>
              <a:headEnd/>
              <a:tailEnd/>
            </a:ln>
          </p:spPr>
          <p:style>
            <a:lnRef idx="0">
              <a:schemeClr val="dk1"/>
            </a:lnRef>
            <a:fillRef idx="3">
              <a:schemeClr val="dk1"/>
            </a:fillRef>
            <a:effectRef idx="3">
              <a:schemeClr val="dk1"/>
            </a:effectRef>
            <a:fontRef idx="minor">
              <a:schemeClr val="lt1"/>
            </a:fontRef>
          </p:style>
          <p:txBody>
            <a:bodyPr/>
            <a:lstStyle/>
            <a:p>
              <a:pPr algn="ctr">
                <a:spcAft>
                  <a:spcPts val="1000"/>
                </a:spcAft>
                <a:defRPr/>
              </a:pPr>
              <a:r>
                <a:rPr lang="en-US" sz="2000" b="1" dirty="0">
                  <a:solidFill>
                    <a:schemeClr val="accent3"/>
                  </a:solidFill>
                </a:rPr>
                <a:t>Step 4 Transferring the demographic and biometric data collected by the Enrolment Agencies to the CIDR</a:t>
              </a:r>
              <a:endParaRPr lang="en-US" sz="2000" dirty="0">
                <a:solidFill>
                  <a:schemeClr val="accent3"/>
                </a:solidFill>
              </a:endParaRPr>
            </a:p>
            <a:p>
              <a:pPr algn="ctr">
                <a:spcAft>
                  <a:spcPts val="1000"/>
                </a:spcAft>
                <a:defRPr/>
              </a:pPr>
              <a:endParaRPr lang="en-US" sz="2000" b="1" dirty="0">
                <a:solidFill>
                  <a:schemeClr val="accent3"/>
                </a:solidFill>
              </a:endParaRPr>
            </a:p>
          </p:txBody>
        </p:sp>
        <p:sp>
          <p:nvSpPr>
            <p:cNvPr id="17" name="AutoShape 19"/>
            <p:cNvSpPr>
              <a:spLocks noChangeArrowheads="1"/>
            </p:cNvSpPr>
            <p:nvPr/>
          </p:nvSpPr>
          <p:spPr bwMode="auto">
            <a:xfrm>
              <a:off x="3214" y="9002"/>
              <a:ext cx="6105" cy="627"/>
            </a:xfrm>
            <a:prstGeom prst="roundRect">
              <a:avLst>
                <a:gd name="adj" fmla="val 0"/>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5 Data de-duplication and Aadhaar generation at CIDR</a:t>
              </a:r>
              <a:endParaRPr lang="en-US" sz="2000" dirty="0">
                <a:solidFill>
                  <a:schemeClr val="accent3"/>
                </a:solidFill>
              </a:endParaRPr>
            </a:p>
          </p:txBody>
        </p:sp>
        <p:sp>
          <p:nvSpPr>
            <p:cNvPr id="18" name="AutoShape 20"/>
            <p:cNvSpPr>
              <a:spLocks noChangeArrowheads="1"/>
            </p:cNvSpPr>
            <p:nvPr/>
          </p:nvSpPr>
          <p:spPr bwMode="auto">
            <a:xfrm>
              <a:off x="3196" y="9813"/>
              <a:ext cx="6105" cy="708"/>
            </a:xfrm>
            <a:prstGeom prst="roundRect">
              <a:avLst>
                <a:gd name="adj" fmla="val 2492"/>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6 Mailing the Aadhaar in a letter to the resident</a:t>
              </a:r>
            </a:p>
            <a:p>
              <a:pPr>
                <a:defRPr/>
              </a:pPr>
              <a:endParaRPr lang="en-US" dirty="0"/>
            </a:p>
          </p:txBody>
        </p:sp>
        <p:sp>
          <p:nvSpPr>
            <p:cNvPr id="19" name="AutoShape 16"/>
            <p:cNvSpPr>
              <a:spLocks noChangeArrowheads="1"/>
            </p:cNvSpPr>
            <p:nvPr/>
          </p:nvSpPr>
          <p:spPr bwMode="auto">
            <a:xfrm>
              <a:off x="3203" y="5745"/>
              <a:ext cx="6106" cy="602"/>
            </a:xfrm>
            <a:prstGeom prst="roundRect">
              <a:avLst>
                <a:gd name="adj" fmla="val 2168"/>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Bef>
                  <a:spcPct val="30000"/>
                </a:spcBef>
                <a:defRPr/>
              </a:pPr>
              <a:r>
                <a:rPr lang="en-US" sz="2000" b="1" dirty="0">
                  <a:solidFill>
                    <a:schemeClr val="accent3"/>
                  </a:solidFill>
                </a:rPr>
                <a:t>Step 1 Setting up an Enrolment Centre </a:t>
              </a:r>
            </a:p>
            <a:p>
              <a:pPr algn="ctr">
                <a:spcAft>
                  <a:spcPts val="1000"/>
                </a:spcAft>
                <a:defRPr/>
              </a:pPr>
              <a:endParaRPr lang="en-US" sz="2000" b="1" dirty="0">
                <a:solidFill>
                  <a:schemeClr val="accent3"/>
                </a:solidFill>
                <a:latin typeface="Calibri" pitchFamily="34" charset="0"/>
              </a:endParaRPr>
            </a:p>
          </p:txBody>
        </p:sp>
      </p:grpSp>
      <p:sp>
        <p:nvSpPr>
          <p:cNvPr id="20" name="AutoShape 16"/>
          <p:cNvSpPr>
            <a:spLocks noChangeArrowheads="1"/>
          </p:cNvSpPr>
          <p:nvPr/>
        </p:nvSpPr>
        <p:spPr bwMode="auto">
          <a:xfrm>
            <a:off x="890588" y="1946275"/>
            <a:ext cx="7373937" cy="720725"/>
          </a:xfrm>
          <a:prstGeom prst="roundRect">
            <a:avLst>
              <a:gd name="adj" fmla="val 2168"/>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2 Capturing residents’ demographic and biometric data</a:t>
            </a:r>
          </a:p>
          <a:p>
            <a:pPr algn="ctr">
              <a:spcAft>
                <a:spcPts val="1000"/>
              </a:spcAft>
              <a:defRPr/>
            </a:pPr>
            <a:endParaRPr lang="en-US" sz="2000" b="1" dirty="0">
              <a:solidFill>
                <a:schemeClr val="accent3"/>
              </a:solidFill>
            </a:endParaRPr>
          </a:p>
        </p:txBody>
      </p:sp>
      <p:sp>
        <p:nvSpPr>
          <p:cNvPr id="21" name="AutoShape 16"/>
          <p:cNvSpPr>
            <a:spLocks noChangeArrowheads="1"/>
          </p:cNvSpPr>
          <p:nvPr/>
        </p:nvSpPr>
        <p:spPr bwMode="auto">
          <a:xfrm>
            <a:off x="914400" y="2860675"/>
            <a:ext cx="7373938" cy="720725"/>
          </a:xfrm>
          <a:prstGeom prst="roundRect">
            <a:avLst>
              <a:gd name="adj" fmla="val 2168"/>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3 Backup of data and Sync</a:t>
            </a:r>
          </a:p>
          <a:p>
            <a:pPr algn="ctr">
              <a:spcAft>
                <a:spcPts val="1000"/>
              </a:spcAft>
              <a:defRPr/>
            </a:pPr>
            <a:endParaRPr lang="en-US" sz="2000" b="1" dirty="0">
              <a:solidFill>
                <a:schemeClr val="accent3"/>
              </a:solidFill>
            </a:endParaRPr>
          </a:p>
        </p:txBody>
      </p:sp>
      <p:sp>
        <p:nvSpPr>
          <p:cNvPr id="13" name="Rectangle 12"/>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 – Stages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4294967295"/>
          </p:nvPr>
        </p:nvSpPr>
        <p:spPr>
          <a:xfrm>
            <a:off x="0" y="6356350"/>
            <a:ext cx="2133600" cy="365125"/>
          </a:xfrm>
          <a:prstGeom prst="rect">
            <a:avLst/>
          </a:prstGeom>
          <a:noFill/>
        </p:spPr>
        <p:txBody>
          <a:bodyPr/>
          <a:lstStyle/>
          <a:p>
            <a:fld id="{2DB18E89-7627-4EBA-8744-FD3C0EFF7D4F}" type="slidenum">
              <a:rPr lang="en-US" smtClean="0">
                <a:latin typeface="Arial" pitchFamily="34" charset="0"/>
              </a:rPr>
              <a:pPr/>
              <a:t>53</a:t>
            </a:fld>
            <a:endParaRPr lang="en-US" smtClean="0">
              <a:latin typeface="Arial" pitchFamily="34" charset="0"/>
            </a:endParaRPr>
          </a:p>
        </p:txBody>
      </p:sp>
      <p:sp>
        <p:nvSpPr>
          <p:cNvPr id="68611" name="TextBox 7"/>
          <p:cNvSpPr txBox="1">
            <a:spLocks noChangeArrowheads="1"/>
          </p:cNvSpPr>
          <p:nvPr/>
        </p:nvSpPr>
        <p:spPr bwMode="auto">
          <a:xfrm>
            <a:off x="457200" y="3124200"/>
            <a:ext cx="8305800" cy="1570038"/>
          </a:xfrm>
          <a:prstGeom prst="rect">
            <a:avLst/>
          </a:prstGeom>
          <a:noFill/>
          <a:ln w="9525">
            <a:noFill/>
            <a:miter lim="800000"/>
            <a:headEnd/>
            <a:tailEnd/>
          </a:ln>
        </p:spPr>
        <p:txBody>
          <a:bodyPr>
            <a:spAutoFit/>
          </a:bodyPr>
          <a:lstStyle/>
          <a:p>
            <a:r>
              <a:rPr lang="en-US" sz="3200"/>
              <a:t>In addition, automatic incremental updates are sent by the enrolment client software upon connection to the CIDR server. </a:t>
            </a:r>
          </a:p>
        </p:txBody>
      </p:sp>
      <p:sp>
        <p:nvSpPr>
          <p:cNvPr id="68612" name="TextBox 10"/>
          <p:cNvSpPr txBox="1">
            <a:spLocks noChangeArrowheads="1"/>
          </p:cNvSpPr>
          <p:nvPr/>
        </p:nvSpPr>
        <p:spPr bwMode="auto">
          <a:xfrm>
            <a:off x="1828800" y="2209800"/>
            <a:ext cx="4800600" cy="400050"/>
          </a:xfrm>
          <a:prstGeom prst="rect">
            <a:avLst/>
          </a:prstGeom>
          <a:noFill/>
          <a:ln w="9525">
            <a:noFill/>
            <a:miter lim="800000"/>
            <a:headEnd/>
            <a:tailEnd/>
          </a:ln>
        </p:spPr>
        <p:txBody>
          <a:bodyPr>
            <a:spAutoFit/>
          </a:bodyPr>
          <a:lstStyle/>
          <a:p>
            <a:pPr algn="ctr"/>
            <a:r>
              <a:rPr lang="en-US" sz="2000" b="1"/>
              <a:t>A Note about Updates</a:t>
            </a:r>
          </a:p>
        </p:txBody>
      </p:sp>
      <p:sp>
        <p:nvSpPr>
          <p:cNvPr id="68613" name="TextBox 34"/>
          <p:cNvSpPr txBox="1">
            <a:spLocks noChangeArrowheads="1"/>
          </p:cNvSpPr>
          <p:nvPr/>
        </p:nvSpPr>
        <p:spPr bwMode="auto">
          <a:xfrm>
            <a:off x="0" y="1371600"/>
            <a:ext cx="9144000" cy="400050"/>
          </a:xfrm>
          <a:prstGeom prst="rect">
            <a:avLst/>
          </a:prstGeom>
          <a:noFill/>
          <a:ln w="9525">
            <a:noFill/>
            <a:miter lim="800000"/>
            <a:headEnd/>
            <a:tailEnd/>
          </a:ln>
        </p:spPr>
        <p:txBody>
          <a:bodyPr>
            <a:spAutoFit/>
          </a:bodyPr>
          <a:lstStyle/>
          <a:p>
            <a:pPr marL="342900" indent="-342900">
              <a:spcBef>
                <a:spcPts val="100"/>
              </a:spcBef>
            </a:pPr>
            <a:r>
              <a:rPr lang="en-IN" b="1" dirty="0"/>
              <a:t>	Step 3: Enrolment Agency send electronic update to CIDR (Contd..)</a:t>
            </a:r>
            <a:endParaRPr lang="en-US" sz="2000" b="1" dirty="0"/>
          </a:p>
        </p:txBody>
      </p:sp>
      <p:sp>
        <p:nvSpPr>
          <p:cNvPr id="10" name="Rectangle 9"/>
          <p:cNvSpPr/>
          <p:nvPr/>
        </p:nvSpPr>
        <p:spPr>
          <a:xfrm>
            <a:off x="228600" y="152400"/>
            <a:ext cx="731520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Transferring the demographic and biometric data collected by the Enrolment Agencies to the CIDR</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4294967295"/>
          </p:nvPr>
        </p:nvSpPr>
        <p:spPr>
          <a:xfrm>
            <a:off x="0" y="6356350"/>
            <a:ext cx="2133600" cy="365125"/>
          </a:xfrm>
          <a:prstGeom prst="rect">
            <a:avLst/>
          </a:prstGeom>
          <a:noFill/>
        </p:spPr>
        <p:txBody>
          <a:bodyPr/>
          <a:lstStyle/>
          <a:p>
            <a:fld id="{0D13D1D8-2D61-44DD-A0E0-8D9DCD105AFE}" type="slidenum">
              <a:rPr lang="en-US" smtClean="0">
                <a:latin typeface="Arial" pitchFamily="34" charset="0"/>
              </a:rPr>
              <a:pPr/>
              <a:t>54</a:t>
            </a:fld>
            <a:endParaRPr lang="en-US" smtClean="0">
              <a:latin typeface="Arial" pitchFamily="34" charset="0"/>
            </a:endParaRPr>
          </a:p>
        </p:txBody>
      </p:sp>
      <p:graphicFrame>
        <p:nvGraphicFramePr>
          <p:cNvPr id="11" name="Table 10"/>
          <p:cNvGraphicFramePr>
            <a:graphicFrameLocks noGrp="1"/>
          </p:cNvGraphicFramePr>
          <p:nvPr/>
        </p:nvGraphicFramePr>
        <p:xfrm>
          <a:off x="1447800" y="2209800"/>
          <a:ext cx="6096000" cy="3322638"/>
        </p:xfrm>
        <a:graphic>
          <a:graphicData uri="http://schemas.openxmlformats.org/drawingml/2006/table">
            <a:tbl>
              <a:tblPr firstRow="1" bandRow="1">
                <a:tableStyleId>{5C22544A-7EE6-4342-B048-85BDC9FD1C3A}</a:tableStyleId>
              </a:tblPr>
              <a:tblGrid>
                <a:gridCol w="2057400"/>
                <a:gridCol w="4038600"/>
              </a:tblGrid>
              <a:tr h="396278">
                <a:tc>
                  <a:txBody>
                    <a:bodyPr/>
                    <a:lstStyle/>
                    <a:p>
                      <a:r>
                        <a:rPr lang="en-US" sz="2000" dirty="0" smtClean="0">
                          <a:solidFill>
                            <a:schemeClr val="tx1"/>
                          </a:solidFill>
                        </a:rPr>
                        <a:t>WEEK</a:t>
                      </a:r>
                      <a:endParaRPr lang="en-US" sz="2000" dirty="0">
                        <a:solidFill>
                          <a:schemeClr val="tx1"/>
                        </a:solidFill>
                      </a:endParaRPr>
                    </a:p>
                  </a:txBody>
                  <a:tcPr marT="45724" marB="45724"/>
                </a:tc>
                <a:tc>
                  <a:txBody>
                    <a:bodyPr/>
                    <a:lstStyle/>
                    <a:p>
                      <a:r>
                        <a:rPr lang="en-US" sz="2000" dirty="0" smtClean="0">
                          <a:solidFill>
                            <a:schemeClr val="tx1"/>
                          </a:solidFill>
                        </a:rPr>
                        <a:t>RECORDS </a:t>
                      </a:r>
                      <a:endParaRPr lang="en-US" sz="2000" dirty="0">
                        <a:solidFill>
                          <a:schemeClr val="tx1"/>
                        </a:solidFill>
                      </a:endParaRPr>
                    </a:p>
                  </a:txBody>
                  <a:tcPr marT="45724" marB="45724"/>
                </a:tc>
              </a:tr>
              <a:tr h="1463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Week 1</a:t>
                      </a:r>
                    </a:p>
                    <a:p>
                      <a:endParaRPr lang="en-US" sz="1800" dirty="0">
                        <a:latin typeface="+mn-lt"/>
                      </a:endParaRPr>
                    </a:p>
                  </a:txBody>
                  <a:tcPr marT="45724" marB="45724">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Manifests for record numbers 1–50  are sent.</a:t>
                      </a:r>
                      <a:endParaRPr lang="en-US" sz="18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Records 34, 37 and 45 are found to be corrupt.</a:t>
                      </a:r>
                      <a:endParaRPr lang="en-US" sz="1800" dirty="0" smtClean="0">
                        <a:latin typeface="+mn-lt"/>
                      </a:endParaRPr>
                    </a:p>
                    <a:p>
                      <a:endParaRPr lang="en-US" sz="1800" dirty="0">
                        <a:latin typeface="+mn-lt"/>
                      </a:endParaRPr>
                    </a:p>
                  </a:txBody>
                  <a:tcPr marT="45724" marB="45724">
                    <a:solidFill>
                      <a:schemeClr val="bg1"/>
                    </a:solidFill>
                  </a:tcPr>
                </a:tc>
              </a:tr>
              <a:tr h="1463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Week 2</a:t>
                      </a:r>
                      <a:r>
                        <a:rPr lang="en-US" sz="1800" baseline="0" dirty="0" smtClean="0">
                          <a:latin typeface="+mn-lt"/>
                        </a:rPr>
                        <a:t> </a:t>
                      </a:r>
                      <a:endParaRPr lang="en-US" sz="1800" dirty="0" smtClean="0">
                        <a:latin typeface="+mn-lt"/>
                      </a:endParaRPr>
                    </a:p>
                    <a:p>
                      <a:endParaRPr lang="en-US" sz="1800" dirty="0">
                        <a:latin typeface="+mn-lt"/>
                      </a:endParaRPr>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Manifests for record numbers from 51 onwards are sent.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Also, records 34, 37 and 45 that were found to be</a:t>
                      </a:r>
                      <a:r>
                        <a:rPr lang="en-US" sz="1800" kern="1200" baseline="0" dirty="0" smtClean="0">
                          <a:solidFill>
                            <a:schemeClr val="tx1"/>
                          </a:solidFill>
                          <a:latin typeface="+mn-lt"/>
                          <a:ea typeface="+mn-ea"/>
                          <a:cs typeface="+mn-cs"/>
                        </a:rPr>
                        <a:t> corrupt are resent. </a:t>
                      </a:r>
                      <a:endParaRPr lang="en-US" sz="1800" dirty="0" smtClean="0">
                        <a:latin typeface="+mn-lt"/>
                      </a:endParaRPr>
                    </a:p>
                    <a:p>
                      <a:endParaRPr lang="en-US" sz="1800" dirty="0">
                        <a:latin typeface="+mn-lt"/>
                      </a:endParaRPr>
                    </a:p>
                  </a:txBody>
                  <a:tcPr marT="45724" marB="45724"/>
                </a:tc>
              </a:tr>
            </a:tbl>
          </a:graphicData>
        </a:graphic>
      </p:graphicFrame>
      <p:sp>
        <p:nvSpPr>
          <p:cNvPr id="69649" name="TextBox 34"/>
          <p:cNvSpPr txBox="1">
            <a:spLocks noChangeArrowheads="1"/>
          </p:cNvSpPr>
          <p:nvPr/>
        </p:nvSpPr>
        <p:spPr bwMode="auto">
          <a:xfrm>
            <a:off x="0" y="1143000"/>
            <a:ext cx="9144000" cy="400050"/>
          </a:xfrm>
          <a:prstGeom prst="rect">
            <a:avLst/>
          </a:prstGeom>
          <a:noFill/>
          <a:ln w="9525">
            <a:noFill/>
            <a:miter lim="800000"/>
            <a:headEnd/>
            <a:tailEnd/>
          </a:ln>
        </p:spPr>
        <p:txBody>
          <a:bodyPr>
            <a:spAutoFit/>
          </a:bodyPr>
          <a:lstStyle/>
          <a:p>
            <a:pPr marL="342900" indent="-342900">
              <a:spcBef>
                <a:spcPts val="100"/>
              </a:spcBef>
            </a:pPr>
            <a:r>
              <a:rPr lang="en-IN" b="1" dirty="0"/>
              <a:t>	Step 3: Enrolment Agency send electronic update to CIDR (Contd..)</a:t>
            </a:r>
            <a:endParaRPr lang="en-US" sz="2000" b="1" dirty="0"/>
          </a:p>
        </p:txBody>
      </p:sp>
      <p:sp>
        <p:nvSpPr>
          <p:cNvPr id="8" name="Rectangle 7"/>
          <p:cNvSpPr/>
          <p:nvPr/>
        </p:nvSpPr>
        <p:spPr>
          <a:xfrm>
            <a:off x="228600" y="152400"/>
            <a:ext cx="731520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Transferring the demographic and biometric data collected by the Enrolment Agencies to the CIDR</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7"/>
          <p:cNvSpPr>
            <a:spLocks noGrp="1"/>
          </p:cNvSpPr>
          <p:nvPr>
            <p:ph type="sldNum" sz="quarter" idx="4294967295"/>
          </p:nvPr>
        </p:nvSpPr>
        <p:spPr>
          <a:xfrm>
            <a:off x="0" y="6356350"/>
            <a:ext cx="2133600" cy="365125"/>
          </a:xfrm>
          <a:prstGeom prst="rect">
            <a:avLst/>
          </a:prstGeom>
          <a:noFill/>
        </p:spPr>
        <p:txBody>
          <a:bodyPr/>
          <a:lstStyle/>
          <a:p>
            <a:fld id="{7DF02C67-8C6C-4198-B3AE-9EF6F8A0281A}" type="slidenum">
              <a:rPr lang="en-US" smtClean="0">
                <a:latin typeface="Arial" pitchFamily="34" charset="0"/>
              </a:rPr>
              <a:pPr/>
              <a:t>55</a:t>
            </a:fld>
            <a:endParaRPr lang="en-US" smtClean="0">
              <a:latin typeface="Arial" pitchFamily="34" charset="0"/>
            </a:endParaRPr>
          </a:p>
        </p:txBody>
      </p:sp>
      <p:grpSp>
        <p:nvGrpSpPr>
          <p:cNvPr id="2" name="Group 14"/>
          <p:cNvGrpSpPr>
            <a:grpSpLocks/>
          </p:cNvGrpSpPr>
          <p:nvPr/>
        </p:nvGrpSpPr>
        <p:grpSpPr bwMode="auto">
          <a:xfrm>
            <a:off x="893763" y="1143000"/>
            <a:ext cx="7389812" cy="5140325"/>
            <a:chOff x="3196" y="5745"/>
            <a:chExt cx="6119" cy="4776"/>
          </a:xfrm>
        </p:grpSpPr>
        <p:sp>
          <p:nvSpPr>
            <p:cNvPr id="15" name="AutoShape 16"/>
            <p:cNvSpPr>
              <a:spLocks noChangeArrowheads="1"/>
            </p:cNvSpPr>
            <p:nvPr/>
          </p:nvSpPr>
          <p:spPr bwMode="auto">
            <a:xfrm>
              <a:off x="3209" y="9040"/>
              <a:ext cx="6106" cy="670"/>
            </a:xfrm>
            <a:prstGeom prst="roundRect">
              <a:avLst>
                <a:gd name="adj" fmla="val 2168"/>
              </a:avLst>
            </a:prstGeom>
            <a:ln>
              <a:headEnd/>
              <a:tailEnd/>
            </a:ln>
          </p:spPr>
          <p:style>
            <a:lnRef idx="0">
              <a:schemeClr val="dk1"/>
            </a:lnRef>
            <a:fillRef idx="3">
              <a:schemeClr val="dk1"/>
            </a:fillRef>
            <a:effectRef idx="3">
              <a:schemeClr val="dk1"/>
            </a:effectRef>
            <a:fontRef idx="minor">
              <a:schemeClr val="lt1"/>
            </a:fontRef>
          </p:style>
          <p:txBody>
            <a:bodyPr/>
            <a:lstStyle/>
            <a:p>
              <a:pPr algn="ctr">
                <a:spcAft>
                  <a:spcPts val="1000"/>
                </a:spcAft>
                <a:defRPr/>
              </a:pPr>
              <a:r>
                <a:rPr lang="en-US" sz="2000" b="1" dirty="0">
                  <a:solidFill>
                    <a:schemeClr val="accent3"/>
                  </a:solidFill>
                </a:rPr>
                <a:t>Step 5 Data de-duplication and Aadhaar generation at CIDR</a:t>
              </a:r>
              <a:endParaRPr lang="en-US" sz="2000" dirty="0">
                <a:solidFill>
                  <a:schemeClr val="accent3"/>
                </a:solidFill>
              </a:endParaRPr>
            </a:p>
            <a:p>
              <a:pPr algn="ctr">
                <a:spcAft>
                  <a:spcPts val="1000"/>
                </a:spcAft>
                <a:defRPr/>
              </a:pPr>
              <a:endParaRPr lang="en-US" sz="2000" b="1" dirty="0">
                <a:solidFill>
                  <a:schemeClr val="accent3"/>
                </a:solidFill>
              </a:endParaRPr>
            </a:p>
          </p:txBody>
        </p:sp>
        <p:sp>
          <p:nvSpPr>
            <p:cNvPr id="19" name="AutoShape 20"/>
            <p:cNvSpPr>
              <a:spLocks noChangeArrowheads="1"/>
            </p:cNvSpPr>
            <p:nvPr/>
          </p:nvSpPr>
          <p:spPr bwMode="auto">
            <a:xfrm>
              <a:off x="3196" y="9813"/>
              <a:ext cx="6105" cy="708"/>
            </a:xfrm>
            <a:prstGeom prst="roundRect">
              <a:avLst>
                <a:gd name="adj" fmla="val 2492"/>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6 Mailing the Aadhaar in a letter to the resident</a:t>
              </a:r>
            </a:p>
            <a:p>
              <a:pPr>
                <a:defRPr/>
              </a:pPr>
              <a:endParaRPr lang="en-US" dirty="0"/>
            </a:p>
          </p:txBody>
        </p:sp>
        <p:sp>
          <p:nvSpPr>
            <p:cNvPr id="20" name="AutoShape 16"/>
            <p:cNvSpPr>
              <a:spLocks noChangeArrowheads="1"/>
            </p:cNvSpPr>
            <p:nvPr/>
          </p:nvSpPr>
          <p:spPr bwMode="auto">
            <a:xfrm>
              <a:off x="3203" y="5745"/>
              <a:ext cx="6106" cy="602"/>
            </a:xfrm>
            <a:prstGeom prst="roundRect">
              <a:avLst>
                <a:gd name="adj" fmla="val 2168"/>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Bef>
                  <a:spcPct val="30000"/>
                </a:spcBef>
                <a:defRPr/>
              </a:pPr>
              <a:r>
                <a:rPr lang="en-US" sz="2000" b="1" dirty="0">
                  <a:solidFill>
                    <a:schemeClr val="accent3"/>
                  </a:solidFill>
                </a:rPr>
                <a:t>Step 1 Setting up an Enrolment Centre </a:t>
              </a:r>
            </a:p>
            <a:p>
              <a:pPr algn="ctr">
                <a:spcAft>
                  <a:spcPts val="1000"/>
                </a:spcAft>
                <a:defRPr/>
              </a:pPr>
              <a:endParaRPr lang="en-US" sz="2000" b="1" dirty="0">
                <a:solidFill>
                  <a:schemeClr val="accent3"/>
                </a:solidFill>
                <a:latin typeface="Calibri" pitchFamily="34" charset="0"/>
              </a:endParaRPr>
            </a:p>
          </p:txBody>
        </p:sp>
      </p:grpSp>
      <p:sp>
        <p:nvSpPr>
          <p:cNvPr id="21" name="AutoShape 16"/>
          <p:cNvSpPr>
            <a:spLocks noChangeArrowheads="1"/>
          </p:cNvSpPr>
          <p:nvPr/>
        </p:nvSpPr>
        <p:spPr bwMode="auto">
          <a:xfrm>
            <a:off x="890588" y="1946275"/>
            <a:ext cx="7373937" cy="720725"/>
          </a:xfrm>
          <a:prstGeom prst="roundRect">
            <a:avLst>
              <a:gd name="adj" fmla="val 2168"/>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2 Capturing residents’ demographic and biometric data</a:t>
            </a:r>
          </a:p>
          <a:p>
            <a:pPr algn="ctr">
              <a:spcAft>
                <a:spcPts val="1000"/>
              </a:spcAft>
              <a:defRPr/>
            </a:pPr>
            <a:endParaRPr lang="en-US" sz="2000" b="1" dirty="0">
              <a:solidFill>
                <a:schemeClr val="accent3"/>
              </a:solidFill>
            </a:endParaRPr>
          </a:p>
        </p:txBody>
      </p:sp>
      <p:sp>
        <p:nvSpPr>
          <p:cNvPr id="22" name="AutoShape 16"/>
          <p:cNvSpPr>
            <a:spLocks noChangeArrowheads="1"/>
          </p:cNvSpPr>
          <p:nvPr/>
        </p:nvSpPr>
        <p:spPr bwMode="auto">
          <a:xfrm>
            <a:off x="914400" y="2860675"/>
            <a:ext cx="7373938" cy="720725"/>
          </a:xfrm>
          <a:prstGeom prst="roundRect">
            <a:avLst>
              <a:gd name="adj" fmla="val 2168"/>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3 Backup of data and Sync</a:t>
            </a:r>
          </a:p>
          <a:p>
            <a:pPr algn="ctr">
              <a:spcAft>
                <a:spcPts val="1000"/>
              </a:spcAft>
              <a:defRPr/>
            </a:pPr>
            <a:endParaRPr lang="en-US" sz="2000" b="1" dirty="0">
              <a:solidFill>
                <a:schemeClr val="accent3"/>
              </a:solidFill>
            </a:endParaRPr>
          </a:p>
        </p:txBody>
      </p:sp>
      <p:sp>
        <p:nvSpPr>
          <p:cNvPr id="23" name="AutoShape 18"/>
          <p:cNvSpPr>
            <a:spLocks noChangeArrowheads="1"/>
          </p:cNvSpPr>
          <p:nvPr/>
        </p:nvSpPr>
        <p:spPr bwMode="auto">
          <a:xfrm>
            <a:off x="915988" y="3733800"/>
            <a:ext cx="7372350" cy="781050"/>
          </a:xfrm>
          <a:prstGeom prst="roundRect">
            <a:avLst>
              <a:gd name="adj" fmla="val 0"/>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4 Transferring the demographic and biometric data collected by the Enrolment Agencies to the CIDR</a:t>
            </a:r>
            <a:endParaRPr lang="en-US" sz="2000" dirty="0">
              <a:solidFill>
                <a:schemeClr val="accent3"/>
              </a:solidFill>
            </a:endParaRPr>
          </a:p>
        </p:txBody>
      </p:sp>
      <p:sp>
        <p:nvSpPr>
          <p:cNvPr id="14" name="Rectangle 13"/>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 – Stages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34"/>
          <p:cNvSpPr txBox="1">
            <a:spLocks noChangeArrowheads="1"/>
          </p:cNvSpPr>
          <p:nvPr/>
        </p:nvSpPr>
        <p:spPr bwMode="auto">
          <a:xfrm>
            <a:off x="-76200" y="971550"/>
            <a:ext cx="9144000" cy="400050"/>
          </a:xfrm>
          <a:prstGeom prst="rect">
            <a:avLst/>
          </a:prstGeom>
          <a:noFill/>
          <a:ln w="9525">
            <a:noFill/>
            <a:miter lim="800000"/>
            <a:headEnd/>
            <a:tailEnd/>
          </a:ln>
        </p:spPr>
        <p:txBody>
          <a:bodyPr>
            <a:spAutoFit/>
          </a:bodyPr>
          <a:lstStyle/>
          <a:p>
            <a:pPr marL="342900" indent="-342900">
              <a:spcBef>
                <a:spcPts val="100"/>
              </a:spcBef>
            </a:pPr>
            <a:r>
              <a:rPr lang="en-IN" b="1"/>
              <a:t>	Steps to show data de-duplication and Aadhaar generation</a:t>
            </a:r>
            <a:endParaRPr lang="en-US" sz="2000" b="1"/>
          </a:p>
        </p:txBody>
      </p:sp>
      <p:sp>
        <p:nvSpPr>
          <p:cNvPr id="71683" name="Slide Number Placeholder 4"/>
          <p:cNvSpPr>
            <a:spLocks noGrp="1"/>
          </p:cNvSpPr>
          <p:nvPr>
            <p:ph type="sldNum" sz="quarter" idx="4294967295"/>
          </p:nvPr>
        </p:nvSpPr>
        <p:spPr>
          <a:xfrm>
            <a:off x="0" y="6356350"/>
            <a:ext cx="2133600" cy="365125"/>
          </a:xfrm>
          <a:prstGeom prst="rect">
            <a:avLst/>
          </a:prstGeom>
          <a:noFill/>
        </p:spPr>
        <p:txBody>
          <a:bodyPr/>
          <a:lstStyle/>
          <a:p>
            <a:fld id="{964AD797-FC79-4D42-9FC9-C4D24F706A32}" type="slidenum">
              <a:rPr lang="en-US" smtClean="0">
                <a:latin typeface="Arial" pitchFamily="34" charset="0"/>
              </a:rPr>
              <a:pPr/>
              <a:t>56</a:t>
            </a:fld>
            <a:endParaRPr lang="en-US" smtClean="0">
              <a:latin typeface="Arial" pitchFamily="34" charset="0"/>
            </a:endParaRPr>
          </a:p>
        </p:txBody>
      </p:sp>
      <p:sp>
        <p:nvSpPr>
          <p:cNvPr id="7" name="Rectangle 6"/>
          <p:cNvSpPr/>
          <p:nvPr/>
        </p:nvSpPr>
        <p:spPr>
          <a:xfrm>
            <a:off x="228600" y="228600"/>
            <a:ext cx="5638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Data de-duplication and Aadhaar generation at CIDR</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
        <p:nvSpPr>
          <p:cNvPr id="71685" name="AutoShape 2"/>
          <p:cNvSpPr>
            <a:spLocks noChangeArrowheads="1"/>
          </p:cNvSpPr>
          <p:nvPr/>
        </p:nvSpPr>
        <p:spPr bwMode="auto">
          <a:xfrm>
            <a:off x="1524000" y="1600200"/>
            <a:ext cx="5562600" cy="646113"/>
          </a:xfrm>
          <a:prstGeom prst="roundRect">
            <a:avLst>
              <a:gd name="adj" fmla="val 16667"/>
            </a:avLst>
          </a:prstGeom>
          <a:solidFill>
            <a:srgbClr val="F2F2F2"/>
          </a:solidFill>
          <a:ln w="9525">
            <a:solidFill>
              <a:srgbClr val="000000"/>
            </a:solidFill>
            <a:round/>
            <a:headEnd/>
            <a:tailEnd/>
          </a:ln>
        </p:spPr>
        <p:txBody>
          <a:bodyPr/>
          <a:lstStyle/>
          <a:p>
            <a:pPr algn="ctr">
              <a:spcAft>
                <a:spcPts val="1000"/>
              </a:spcAft>
            </a:pPr>
            <a:r>
              <a:rPr lang="en-IN" b="1">
                <a:latin typeface="Calibri" pitchFamily="34" charset="0"/>
                <a:cs typeface="Arial" pitchFamily="34" charset="0"/>
              </a:rPr>
              <a:t>Step 1: CIDR Checks for Duplicate Data</a:t>
            </a:r>
            <a:endParaRPr lang="en-US"/>
          </a:p>
        </p:txBody>
      </p:sp>
      <p:sp>
        <p:nvSpPr>
          <p:cNvPr id="71686" name="AutoShape 4"/>
          <p:cNvSpPr>
            <a:spLocks noChangeArrowheads="1"/>
          </p:cNvSpPr>
          <p:nvPr/>
        </p:nvSpPr>
        <p:spPr bwMode="auto">
          <a:xfrm>
            <a:off x="1600200" y="3429000"/>
            <a:ext cx="5562600" cy="646113"/>
          </a:xfrm>
          <a:prstGeom prst="roundRect">
            <a:avLst>
              <a:gd name="adj" fmla="val 16667"/>
            </a:avLst>
          </a:prstGeom>
          <a:solidFill>
            <a:srgbClr val="F2F2F2"/>
          </a:solidFill>
          <a:ln w="9525" algn="ctr">
            <a:solidFill>
              <a:srgbClr val="000000"/>
            </a:solidFill>
            <a:round/>
            <a:headEnd/>
            <a:tailEnd/>
          </a:ln>
        </p:spPr>
        <p:txBody>
          <a:bodyPr/>
          <a:lstStyle/>
          <a:p>
            <a:pPr algn="ctr">
              <a:spcAft>
                <a:spcPts val="1000"/>
              </a:spcAft>
            </a:pPr>
            <a:r>
              <a:rPr lang="en-IN" b="1">
                <a:latin typeface="Calibri" pitchFamily="34" charset="0"/>
                <a:cs typeface="Arial" pitchFamily="34" charset="0"/>
              </a:rPr>
              <a:t>Step 2: CIDR Issues Aadhaar and Generates Letter</a:t>
            </a:r>
            <a:endParaRPr lang="en-US"/>
          </a:p>
        </p:txBody>
      </p:sp>
      <p:sp>
        <p:nvSpPr>
          <p:cNvPr id="71687" name="TextBox 34"/>
          <p:cNvSpPr txBox="1">
            <a:spLocks noChangeArrowheads="1"/>
          </p:cNvSpPr>
          <p:nvPr/>
        </p:nvSpPr>
        <p:spPr bwMode="auto">
          <a:xfrm>
            <a:off x="228600" y="2286000"/>
            <a:ext cx="8534400" cy="647700"/>
          </a:xfrm>
          <a:prstGeom prst="rect">
            <a:avLst/>
          </a:prstGeom>
          <a:noFill/>
          <a:ln w="9525">
            <a:noFill/>
            <a:miter lim="800000"/>
            <a:headEnd/>
            <a:tailEnd/>
          </a:ln>
        </p:spPr>
        <p:txBody>
          <a:bodyPr>
            <a:spAutoFit/>
          </a:bodyPr>
          <a:lstStyle/>
          <a:p>
            <a:pPr marL="342900" indent="-342900">
              <a:spcBef>
                <a:spcPts val="100"/>
              </a:spcBef>
              <a:buFont typeface="Arial" pitchFamily="34" charset="0"/>
              <a:buChar char="•"/>
            </a:pPr>
            <a:r>
              <a:rPr lang="en-IN"/>
              <a:t>CIDR checks the enrolment data for any duplicate entries. This is called </a:t>
            </a:r>
            <a:r>
              <a:rPr lang="en-IN" b="1"/>
              <a:t>Data De-duplication</a:t>
            </a:r>
            <a:r>
              <a:rPr lang="en-IN"/>
              <a:t>. Biometric data is the basis for de-duplication.</a:t>
            </a:r>
          </a:p>
        </p:txBody>
      </p:sp>
      <p:sp>
        <p:nvSpPr>
          <p:cNvPr id="71688" name="TextBox 34"/>
          <p:cNvSpPr txBox="1">
            <a:spLocks noChangeArrowheads="1"/>
          </p:cNvSpPr>
          <p:nvPr/>
        </p:nvSpPr>
        <p:spPr bwMode="auto">
          <a:xfrm>
            <a:off x="304800" y="4191000"/>
            <a:ext cx="8534400" cy="646113"/>
          </a:xfrm>
          <a:prstGeom prst="rect">
            <a:avLst/>
          </a:prstGeom>
          <a:noFill/>
          <a:ln w="9525">
            <a:noFill/>
            <a:miter lim="800000"/>
            <a:headEnd/>
            <a:tailEnd/>
          </a:ln>
        </p:spPr>
        <p:txBody>
          <a:bodyPr>
            <a:spAutoFit/>
          </a:bodyPr>
          <a:lstStyle/>
          <a:p>
            <a:pPr marL="342900" indent="-342900">
              <a:spcBef>
                <a:spcPts val="100"/>
              </a:spcBef>
              <a:buFont typeface="Arial" pitchFamily="34" charset="0"/>
              <a:buChar char="•"/>
            </a:pPr>
            <a:r>
              <a:rPr lang="en-IN"/>
              <a:t>CIDR issues an Aadhaar to the resident that has cleared the de-duplication process and generates a letter informing the resident of the same.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4294967295"/>
          </p:nvPr>
        </p:nvSpPr>
        <p:spPr>
          <a:xfrm>
            <a:off x="0" y="6356350"/>
            <a:ext cx="2133600" cy="365125"/>
          </a:xfrm>
          <a:prstGeom prst="rect">
            <a:avLst/>
          </a:prstGeom>
          <a:noFill/>
        </p:spPr>
        <p:txBody>
          <a:bodyPr/>
          <a:lstStyle/>
          <a:p>
            <a:fld id="{3736D067-BE71-4933-B7D8-793FDF103DA2}" type="slidenum">
              <a:rPr lang="en-US" smtClean="0">
                <a:latin typeface="Arial" pitchFamily="34" charset="0"/>
              </a:rPr>
              <a:pPr/>
              <a:t>57</a:t>
            </a:fld>
            <a:endParaRPr lang="en-US" smtClean="0">
              <a:latin typeface="Arial" pitchFamily="34" charset="0"/>
            </a:endParaRPr>
          </a:p>
        </p:txBody>
      </p:sp>
      <p:grpSp>
        <p:nvGrpSpPr>
          <p:cNvPr id="2" name="Group 14"/>
          <p:cNvGrpSpPr>
            <a:grpSpLocks/>
          </p:cNvGrpSpPr>
          <p:nvPr/>
        </p:nvGrpSpPr>
        <p:grpSpPr bwMode="auto">
          <a:xfrm>
            <a:off x="901700" y="1143000"/>
            <a:ext cx="7381875" cy="5105400"/>
            <a:chOff x="3203" y="5745"/>
            <a:chExt cx="6112" cy="4744"/>
          </a:xfrm>
        </p:grpSpPr>
        <p:sp>
          <p:nvSpPr>
            <p:cNvPr id="14" name="AutoShape 16"/>
            <p:cNvSpPr>
              <a:spLocks noChangeArrowheads="1"/>
            </p:cNvSpPr>
            <p:nvPr/>
          </p:nvSpPr>
          <p:spPr bwMode="auto">
            <a:xfrm>
              <a:off x="3209" y="9819"/>
              <a:ext cx="6106" cy="670"/>
            </a:xfrm>
            <a:prstGeom prst="roundRect">
              <a:avLst>
                <a:gd name="adj" fmla="val 2168"/>
              </a:avLst>
            </a:prstGeom>
            <a:ln>
              <a:headEnd/>
              <a:tailEnd/>
            </a:ln>
          </p:spPr>
          <p:style>
            <a:lnRef idx="0">
              <a:schemeClr val="dk1"/>
            </a:lnRef>
            <a:fillRef idx="3">
              <a:schemeClr val="dk1"/>
            </a:fillRef>
            <a:effectRef idx="3">
              <a:schemeClr val="dk1"/>
            </a:effectRef>
            <a:fontRef idx="minor">
              <a:schemeClr val="lt1"/>
            </a:fontRef>
          </p:style>
          <p:txBody>
            <a:bodyPr/>
            <a:lstStyle/>
            <a:p>
              <a:pPr algn="ctr">
                <a:spcAft>
                  <a:spcPts val="1000"/>
                </a:spcAft>
                <a:defRPr/>
              </a:pPr>
              <a:r>
                <a:rPr lang="en-US" sz="2000" b="1" dirty="0">
                  <a:solidFill>
                    <a:schemeClr val="accent3"/>
                  </a:solidFill>
                </a:rPr>
                <a:t>Step 6 Mailing the Aadhaar in a letter to the resident</a:t>
              </a:r>
            </a:p>
            <a:p>
              <a:pPr algn="ctr">
                <a:spcAft>
                  <a:spcPts val="1000"/>
                </a:spcAft>
                <a:defRPr/>
              </a:pPr>
              <a:endParaRPr lang="en-US" sz="2000" b="1" dirty="0">
                <a:solidFill>
                  <a:schemeClr val="accent3"/>
                </a:solidFill>
              </a:endParaRPr>
            </a:p>
          </p:txBody>
        </p:sp>
        <p:sp>
          <p:nvSpPr>
            <p:cNvPr id="16" name="AutoShape 16"/>
            <p:cNvSpPr>
              <a:spLocks noChangeArrowheads="1"/>
            </p:cNvSpPr>
            <p:nvPr/>
          </p:nvSpPr>
          <p:spPr bwMode="auto">
            <a:xfrm>
              <a:off x="3203" y="5745"/>
              <a:ext cx="6105" cy="602"/>
            </a:xfrm>
            <a:prstGeom prst="roundRect">
              <a:avLst>
                <a:gd name="adj" fmla="val 2168"/>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Bef>
                  <a:spcPct val="30000"/>
                </a:spcBef>
                <a:defRPr/>
              </a:pPr>
              <a:r>
                <a:rPr lang="en-US" sz="2000" b="1" dirty="0">
                  <a:solidFill>
                    <a:schemeClr val="accent3"/>
                  </a:solidFill>
                </a:rPr>
                <a:t>Step 1 Setting up an Enrolment Centre </a:t>
              </a:r>
            </a:p>
            <a:p>
              <a:pPr algn="ctr">
                <a:spcAft>
                  <a:spcPts val="1000"/>
                </a:spcAft>
                <a:defRPr/>
              </a:pPr>
              <a:endParaRPr lang="en-US" sz="2000" b="1" dirty="0">
                <a:solidFill>
                  <a:schemeClr val="accent3"/>
                </a:solidFill>
                <a:latin typeface="Calibri" pitchFamily="34" charset="0"/>
              </a:endParaRPr>
            </a:p>
          </p:txBody>
        </p:sp>
      </p:grpSp>
      <p:sp>
        <p:nvSpPr>
          <p:cNvPr id="17" name="AutoShape 16"/>
          <p:cNvSpPr>
            <a:spLocks noChangeArrowheads="1"/>
          </p:cNvSpPr>
          <p:nvPr/>
        </p:nvSpPr>
        <p:spPr bwMode="auto">
          <a:xfrm>
            <a:off x="890588" y="1946275"/>
            <a:ext cx="7373937" cy="720725"/>
          </a:xfrm>
          <a:prstGeom prst="roundRect">
            <a:avLst>
              <a:gd name="adj" fmla="val 2168"/>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2 Capturing residents’ demographic and biometric data</a:t>
            </a:r>
          </a:p>
          <a:p>
            <a:pPr algn="ctr">
              <a:spcAft>
                <a:spcPts val="1000"/>
              </a:spcAft>
              <a:defRPr/>
            </a:pPr>
            <a:endParaRPr lang="en-US" sz="2000" b="1" dirty="0">
              <a:solidFill>
                <a:schemeClr val="accent3"/>
              </a:solidFill>
            </a:endParaRPr>
          </a:p>
        </p:txBody>
      </p:sp>
      <p:sp>
        <p:nvSpPr>
          <p:cNvPr id="21" name="AutoShape 16"/>
          <p:cNvSpPr>
            <a:spLocks noChangeArrowheads="1"/>
          </p:cNvSpPr>
          <p:nvPr/>
        </p:nvSpPr>
        <p:spPr bwMode="auto">
          <a:xfrm>
            <a:off x="914400" y="2860675"/>
            <a:ext cx="7373938" cy="720725"/>
          </a:xfrm>
          <a:prstGeom prst="roundRect">
            <a:avLst>
              <a:gd name="adj" fmla="val 2168"/>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3 Backup of data and Sync</a:t>
            </a:r>
          </a:p>
          <a:p>
            <a:pPr algn="ctr">
              <a:spcAft>
                <a:spcPts val="1000"/>
              </a:spcAft>
              <a:defRPr/>
            </a:pPr>
            <a:endParaRPr lang="en-US" sz="2000" b="1" dirty="0">
              <a:solidFill>
                <a:schemeClr val="accent3"/>
              </a:solidFill>
            </a:endParaRPr>
          </a:p>
        </p:txBody>
      </p:sp>
      <p:sp>
        <p:nvSpPr>
          <p:cNvPr id="22" name="AutoShape 18"/>
          <p:cNvSpPr>
            <a:spLocks noChangeArrowheads="1"/>
          </p:cNvSpPr>
          <p:nvPr/>
        </p:nvSpPr>
        <p:spPr bwMode="auto">
          <a:xfrm>
            <a:off x="915988" y="3733800"/>
            <a:ext cx="7372350" cy="781050"/>
          </a:xfrm>
          <a:prstGeom prst="roundRect">
            <a:avLst>
              <a:gd name="adj" fmla="val 0"/>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4 Transferring the demographic and biometric data collected by the Enrolment Agencies to the CIDR</a:t>
            </a:r>
            <a:endParaRPr lang="en-US" sz="2000" dirty="0">
              <a:solidFill>
                <a:schemeClr val="accent3"/>
              </a:solidFill>
            </a:endParaRPr>
          </a:p>
        </p:txBody>
      </p:sp>
      <p:sp>
        <p:nvSpPr>
          <p:cNvPr id="23" name="AutoShape 19"/>
          <p:cNvSpPr>
            <a:spLocks noChangeArrowheads="1"/>
          </p:cNvSpPr>
          <p:nvPr/>
        </p:nvSpPr>
        <p:spPr bwMode="auto">
          <a:xfrm>
            <a:off x="915988" y="4648200"/>
            <a:ext cx="7372350" cy="674688"/>
          </a:xfrm>
          <a:prstGeom prst="roundRect">
            <a:avLst>
              <a:gd name="adj" fmla="val 0"/>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a:spcAft>
                <a:spcPts val="1000"/>
              </a:spcAft>
              <a:defRPr/>
            </a:pPr>
            <a:r>
              <a:rPr lang="en-US" sz="2000" b="1" dirty="0">
                <a:solidFill>
                  <a:schemeClr val="accent3"/>
                </a:solidFill>
              </a:rPr>
              <a:t>Step 5 Data de-duplication and Aadhaar generation at CIDR</a:t>
            </a:r>
            <a:endParaRPr lang="en-US" sz="2000" dirty="0">
              <a:solidFill>
                <a:schemeClr val="accent3"/>
              </a:solidFill>
            </a:endParaRPr>
          </a:p>
        </p:txBody>
      </p:sp>
      <p:sp>
        <p:nvSpPr>
          <p:cNvPr id="13" name="Rectangle 12"/>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 – Stages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4294967295"/>
          </p:nvPr>
        </p:nvSpPr>
        <p:spPr>
          <a:xfrm>
            <a:off x="0" y="6356350"/>
            <a:ext cx="2133600" cy="365125"/>
          </a:xfrm>
          <a:prstGeom prst="rect">
            <a:avLst/>
          </a:prstGeom>
          <a:noFill/>
        </p:spPr>
        <p:txBody>
          <a:bodyPr/>
          <a:lstStyle/>
          <a:p>
            <a:fld id="{212E1A4C-25EB-4F32-84CB-A66C7EF711BE}" type="slidenum">
              <a:rPr lang="en-US" smtClean="0">
                <a:latin typeface="Arial" pitchFamily="34" charset="0"/>
              </a:rPr>
              <a:pPr/>
              <a:t>58</a:t>
            </a:fld>
            <a:endParaRPr lang="en-US" smtClean="0">
              <a:latin typeface="Arial" pitchFamily="34" charset="0"/>
            </a:endParaRPr>
          </a:p>
        </p:txBody>
      </p:sp>
      <p:sp>
        <p:nvSpPr>
          <p:cNvPr id="7" name="Rectangle 6"/>
          <p:cNvSpPr/>
          <p:nvPr/>
        </p:nvSpPr>
        <p:spPr>
          <a:xfrm>
            <a:off x="228600" y="228600"/>
            <a:ext cx="46482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IN" sz="1600" b="1" i="1" dirty="0">
                <a:ln w="11430"/>
                <a:solidFill>
                  <a:srgbClr val="FF0000"/>
                </a:solidFill>
                <a:effectLst>
                  <a:outerShdw blurRad="50800" dist="39000" dir="5460000" algn="tl">
                    <a:srgbClr val="000000">
                      <a:alpha val="38000"/>
                    </a:srgbClr>
                  </a:outerShdw>
                </a:effectLst>
                <a:latin typeface="Arial" charset="0"/>
              </a:rPr>
              <a:t>Mailing the Aadhaar in a letter to the resident</a:t>
            </a:r>
            <a:endParaRPr lang="en-US" sz="1600" b="1" i="1" dirty="0">
              <a:ln w="11430"/>
              <a:solidFill>
                <a:srgbClr val="FF0000"/>
              </a:solidFill>
              <a:effectLst>
                <a:outerShdw blurRad="50800" dist="39000" dir="5460000" algn="tl">
                  <a:srgbClr val="000000">
                    <a:alpha val="38000"/>
                  </a:srgbClr>
                </a:outerShdw>
              </a:effectLst>
              <a:latin typeface="Arial" charset="0"/>
            </a:endParaRPr>
          </a:p>
        </p:txBody>
      </p:sp>
      <p:sp>
        <p:nvSpPr>
          <p:cNvPr id="73732" name="TextBox 34"/>
          <p:cNvSpPr txBox="1">
            <a:spLocks noChangeArrowheads="1"/>
          </p:cNvSpPr>
          <p:nvPr/>
        </p:nvSpPr>
        <p:spPr bwMode="auto">
          <a:xfrm>
            <a:off x="228600" y="1295400"/>
            <a:ext cx="8534400" cy="923925"/>
          </a:xfrm>
          <a:prstGeom prst="rect">
            <a:avLst/>
          </a:prstGeom>
          <a:noFill/>
          <a:ln w="9525">
            <a:noFill/>
            <a:miter lim="800000"/>
            <a:headEnd/>
            <a:tailEnd/>
          </a:ln>
        </p:spPr>
        <p:txBody>
          <a:bodyPr>
            <a:spAutoFit/>
          </a:bodyPr>
          <a:lstStyle/>
          <a:p>
            <a:pPr marL="342900" indent="-342900">
              <a:spcBef>
                <a:spcPts val="100"/>
              </a:spcBef>
              <a:buFont typeface="Arial" pitchFamily="34" charset="0"/>
              <a:buChar char="•"/>
            </a:pPr>
            <a:r>
              <a:rPr lang="en-IN"/>
              <a:t>After an Aadhaar is generated by CIDR, a letter with the Aadhaar is printed and delivered to the resident. The resident gives a confirmation receipt for the letter and CIDR updates its records.</a:t>
            </a:r>
          </a:p>
        </p:txBody>
      </p:sp>
      <p:pic>
        <p:nvPicPr>
          <p:cNvPr id="73733" name="Picture 2" descr="2"/>
          <p:cNvPicPr>
            <a:picLocks noChangeAspect="1" noChangeArrowheads="1"/>
          </p:cNvPicPr>
          <p:nvPr/>
        </p:nvPicPr>
        <p:blipFill>
          <a:blip r:embed="rId3"/>
          <a:srcRect/>
          <a:stretch>
            <a:fillRect/>
          </a:stretch>
        </p:blipFill>
        <p:spPr bwMode="auto">
          <a:xfrm>
            <a:off x="1524000" y="2362200"/>
            <a:ext cx="588962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bwMode="auto">
          <a:xfrm>
            <a:off x="228600" y="1143000"/>
            <a:ext cx="8686800" cy="685800"/>
          </a:xfrm>
          <a:noFill/>
          <a:ln>
            <a:miter lim="800000"/>
            <a:headEnd/>
            <a:tailEnd/>
          </a:ln>
        </p:spPr>
        <p:txBody>
          <a:bodyPr vert="horz" wrap="square" lIns="91440" tIns="45720" rIns="91440" bIns="45720" numCol="1" anchor="t" anchorCtr="0" compatLnSpc="1">
            <a:prstTxWarp prst="textNoShape">
              <a:avLst/>
            </a:prstTxWarp>
          </a:bodyPr>
          <a:lstStyle/>
          <a:p>
            <a:r>
              <a:rPr lang="en-US" sz="2800" b="1" smtClean="0"/>
              <a:t>Roles involved in Aadhaar Enrolment Process</a:t>
            </a:r>
            <a:endParaRPr lang="en-IN" sz="2800" b="1" smtClean="0"/>
          </a:p>
        </p:txBody>
      </p:sp>
      <p:sp>
        <p:nvSpPr>
          <p:cNvPr id="74755" name="Slide Number Placeholder 4"/>
          <p:cNvSpPr>
            <a:spLocks noGrp="1"/>
          </p:cNvSpPr>
          <p:nvPr>
            <p:ph type="sldNum" sz="quarter" idx="4294967295"/>
          </p:nvPr>
        </p:nvSpPr>
        <p:spPr>
          <a:xfrm>
            <a:off x="0" y="6356350"/>
            <a:ext cx="2133600" cy="365125"/>
          </a:xfrm>
          <a:prstGeom prst="rect">
            <a:avLst/>
          </a:prstGeom>
          <a:noFill/>
        </p:spPr>
        <p:txBody>
          <a:bodyPr/>
          <a:lstStyle/>
          <a:p>
            <a:fld id="{257BAC7F-BBEB-42F6-9E78-08BE624E9E8F}" type="slidenum">
              <a:rPr lang="en-US" smtClean="0">
                <a:latin typeface="Arial" pitchFamily="34" charset="0"/>
              </a:rPr>
              <a:pPr/>
              <a:t>59</a:t>
            </a:fld>
            <a:endParaRPr lang="en-US" smtClean="0">
              <a:latin typeface="Arial" pitchFamily="34" charset="0"/>
            </a:endParaRPr>
          </a:p>
        </p:txBody>
      </p:sp>
      <p:sp>
        <p:nvSpPr>
          <p:cNvPr id="74756" name="TextBox 34"/>
          <p:cNvSpPr txBox="1">
            <a:spLocks noChangeArrowheads="1"/>
          </p:cNvSpPr>
          <p:nvPr/>
        </p:nvSpPr>
        <p:spPr bwMode="auto">
          <a:xfrm>
            <a:off x="533400" y="1981200"/>
            <a:ext cx="8534400" cy="3900488"/>
          </a:xfrm>
          <a:prstGeom prst="rect">
            <a:avLst/>
          </a:prstGeom>
          <a:noFill/>
          <a:ln w="9525">
            <a:noFill/>
            <a:miter lim="800000"/>
            <a:headEnd/>
            <a:tailEnd/>
          </a:ln>
        </p:spPr>
        <p:txBody>
          <a:bodyPr>
            <a:spAutoFit/>
          </a:bodyPr>
          <a:lstStyle/>
          <a:p>
            <a:pPr marL="342900" indent="-342900">
              <a:spcBef>
                <a:spcPts val="100"/>
              </a:spcBef>
              <a:buFont typeface="Arial" pitchFamily="34" charset="0"/>
              <a:buChar char="•"/>
            </a:pPr>
            <a:r>
              <a:rPr lang="en-IN" sz="2400"/>
              <a:t>UIDAI’s Point of Contact</a:t>
            </a:r>
          </a:p>
          <a:p>
            <a:pPr marL="342900" indent="-342900">
              <a:spcBef>
                <a:spcPts val="100"/>
              </a:spcBef>
              <a:buFont typeface="Arial" pitchFamily="34" charset="0"/>
              <a:buChar char="•"/>
            </a:pPr>
            <a:r>
              <a:rPr lang="en-IN" sz="2400"/>
              <a:t>Registrar</a:t>
            </a:r>
          </a:p>
          <a:p>
            <a:pPr marL="342900" indent="-342900">
              <a:spcBef>
                <a:spcPts val="100"/>
              </a:spcBef>
              <a:buFont typeface="Arial" pitchFamily="34" charset="0"/>
              <a:buChar char="•"/>
            </a:pPr>
            <a:r>
              <a:rPr lang="en-IN" sz="2400"/>
              <a:t>Registrar’s Supervisor / Verifier</a:t>
            </a:r>
          </a:p>
          <a:p>
            <a:pPr marL="342900" indent="-342900">
              <a:spcBef>
                <a:spcPts val="100"/>
              </a:spcBef>
              <a:buFont typeface="Arial" pitchFamily="34" charset="0"/>
              <a:buChar char="•"/>
            </a:pPr>
            <a:r>
              <a:rPr lang="en-IN" sz="2400"/>
              <a:t>Enrolment Agency Management</a:t>
            </a:r>
          </a:p>
          <a:p>
            <a:pPr marL="342900" indent="-342900">
              <a:spcBef>
                <a:spcPts val="100"/>
              </a:spcBef>
              <a:buFont typeface="Arial" pitchFamily="34" charset="0"/>
              <a:buChar char="•"/>
            </a:pPr>
            <a:r>
              <a:rPr lang="en-IN" sz="2400"/>
              <a:t>Enrolment Agency Supervisor </a:t>
            </a:r>
          </a:p>
          <a:p>
            <a:pPr marL="342900" indent="-342900">
              <a:spcBef>
                <a:spcPts val="100"/>
              </a:spcBef>
              <a:buFont typeface="Arial" pitchFamily="34" charset="0"/>
              <a:buChar char="•"/>
            </a:pPr>
            <a:r>
              <a:rPr lang="en-IN" sz="2400"/>
              <a:t>Enrolment Agency Operator </a:t>
            </a:r>
          </a:p>
          <a:p>
            <a:pPr marL="342900" indent="-342900">
              <a:spcBef>
                <a:spcPts val="100"/>
              </a:spcBef>
              <a:buFont typeface="Arial" pitchFamily="34" charset="0"/>
              <a:buChar char="•"/>
            </a:pPr>
            <a:r>
              <a:rPr lang="en-IN" sz="2400"/>
              <a:t>Technical Administrator</a:t>
            </a:r>
          </a:p>
          <a:p>
            <a:pPr marL="342900" indent="-342900">
              <a:spcBef>
                <a:spcPts val="100"/>
              </a:spcBef>
              <a:buFont typeface="Arial" pitchFamily="34" charset="0"/>
              <a:buChar char="•"/>
            </a:pPr>
            <a:r>
              <a:rPr lang="en-IN" sz="2400"/>
              <a:t>Introducer</a:t>
            </a:r>
          </a:p>
          <a:p>
            <a:pPr marL="342900" indent="-342900">
              <a:spcBef>
                <a:spcPts val="100"/>
              </a:spcBef>
              <a:buFont typeface="Arial" pitchFamily="34" charset="0"/>
              <a:buChar char="•"/>
            </a:pPr>
            <a:r>
              <a:rPr lang="en-IN" sz="2400"/>
              <a:t>Head of Family</a:t>
            </a:r>
          </a:p>
          <a:p>
            <a:pPr marL="342900" indent="-342900">
              <a:spcBef>
                <a:spcPts val="100"/>
              </a:spcBef>
              <a:buFont typeface="Arial" pitchFamily="34" charset="0"/>
              <a:buChar char="•"/>
            </a:pPr>
            <a:r>
              <a:rPr lang="en-IN" sz="2400"/>
              <a:t>Resident</a:t>
            </a:r>
          </a:p>
        </p:txBody>
      </p:sp>
      <p:sp>
        <p:nvSpPr>
          <p:cNvPr id="9" name="Rectangle 8"/>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4294967295"/>
          </p:nvPr>
        </p:nvSpPr>
        <p:spPr>
          <a:xfrm>
            <a:off x="0" y="6356350"/>
            <a:ext cx="2133600" cy="365125"/>
          </a:xfrm>
          <a:prstGeom prst="rect">
            <a:avLst/>
          </a:prstGeom>
          <a:noFill/>
        </p:spPr>
        <p:txBody>
          <a:bodyPr/>
          <a:lstStyle/>
          <a:p>
            <a:fld id="{1A71FA95-ED9C-4916-8855-31074EB55812}" type="slidenum">
              <a:rPr lang="en-US" smtClean="0">
                <a:latin typeface="Arial" pitchFamily="34" charset="0"/>
              </a:rPr>
              <a:pPr/>
              <a:t>6</a:t>
            </a:fld>
            <a:endParaRPr lang="en-US" smtClean="0">
              <a:latin typeface="Arial" pitchFamily="34" charset="0"/>
            </a:endParaRPr>
          </a:p>
        </p:txBody>
      </p:sp>
      <p:sp>
        <p:nvSpPr>
          <p:cNvPr id="7173" name="TextBox 38"/>
          <p:cNvSpPr txBox="1">
            <a:spLocks noChangeArrowheads="1"/>
          </p:cNvSpPr>
          <p:nvPr/>
        </p:nvSpPr>
        <p:spPr bwMode="auto">
          <a:xfrm>
            <a:off x="609600" y="2209800"/>
            <a:ext cx="8229600" cy="1200150"/>
          </a:xfrm>
          <a:prstGeom prst="rect">
            <a:avLst/>
          </a:prstGeom>
          <a:noFill/>
          <a:ln w="9525">
            <a:noFill/>
            <a:miter lim="800000"/>
            <a:headEnd/>
            <a:tailEnd/>
          </a:ln>
        </p:spPr>
        <p:txBody>
          <a:bodyPr>
            <a:spAutoFit/>
          </a:bodyPr>
          <a:lstStyle/>
          <a:p>
            <a:r>
              <a:rPr lang="en-US" sz="2400"/>
              <a:t>Departments of the Central or State Government. </a:t>
            </a:r>
          </a:p>
          <a:p>
            <a:r>
              <a:rPr lang="en-US" sz="2400"/>
              <a:t> </a:t>
            </a:r>
          </a:p>
          <a:p>
            <a:pPr algn="ctr"/>
            <a:r>
              <a:rPr lang="en-US" sz="2400" b="1"/>
              <a:t>AND</a:t>
            </a:r>
          </a:p>
        </p:txBody>
      </p:sp>
      <p:sp>
        <p:nvSpPr>
          <p:cNvPr id="20484" name="TextBox 38"/>
          <p:cNvSpPr txBox="1">
            <a:spLocks noChangeArrowheads="1"/>
          </p:cNvSpPr>
          <p:nvPr/>
        </p:nvSpPr>
        <p:spPr bwMode="auto">
          <a:xfrm>
            <a:off x="228600" y="1066800"/>
            <a:ext cx="8229600" cy="523875"/>
          </a:xfrm>
          <a:prstGeom prst="rect">
            <a:avLst/>
          </a:prstGeom>
          <a:noFill/>
          <a:ln w="9525">
            <a:noFill/>
            <a:miter lim="800000"/>
            <a:headEnd/>
            <a:tailEnd/>
          </a:ln>
        </p:spPr>
        <p:txBody>
          <a:bodyPr>
            <a:spAutoFit/>
          </a:bodyPr>
          <a:lstStyle/>
          <a:p>
            <a:r>
              <a:rPr lang="en-US" sz="2800"/>
              <a:t>Who Qualifies to be a Registrar?</a:t>
            </a:r>
          </a:p>
        </p:txBody>
      </p:sp>
      <p:sp>
        <p:nvSpPr>
          <p:cNvPr id="37" name="TextBox 38"/>
          <p:cNvSpPr txBox="1">
            <a:spLocks noChangeArrowheads="1"/>
          </p:cNvSpPr>
          <p:nvPr/>
        </p:nvSpPr>
        <p:spPr bwMode="auto">
          <a:xfrm>
            <a:off x="533400" y="3657600"/>
            <a:ext cx="8229600" cy="1570038"/>
          </a:xfrm>
          <a:prstGeom prst="rect">
            <a:avLst/>
          </a:prstGeom>
          <a:noFill/>
          <a:ln w="9525">
            <a:noFill/>
            <a:miter lim="800000"/>
            <a:headEnd/>
            <a:tailEnd/>
          </a:ln>
        </p:spPr>
        <p:txBody>
          <a:bodyPr>
            <a:spAutoFit/>
          </a:bodyPr>
          <a:lstStyle/>
          <a:p>
            <a:r>
              <a:rPr lang="en-US" sz="2400"/>
              <a:t>Large public and private sector organizations with whom the UIDAI has entered into a memorandum of understanding (MoU) for on-field implementation of the UID project. </a:t>
            </a:r>
          </a:p>
        </p:txBody>
      </p:sp>
      <p:sp>
        <p:nvSpPr>
          <p:cNvPr id="7" name="Rectangle 6"/>
          <p:cNvSpPr/>
          <p:nvPr/>
        </p:nvSpPr>
        <p:spPr>
          <a:xfrm>
            <a:off x="0" y="304800"/>
            <a:ext cx="53340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 – Entities: Registrar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linds(horizontal)">
                                      <p:cBhvr>
                                        <p:cTn id="7" dur="500"/>
                                        <p:tgtEl>
                                          <p:spTgt spid="7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3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271132" y="3286125"/>
            <a:ext cx="1371600" cy="1209675"/>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600" b="1" dirty="0">
                <a:solidFill>
                  <a:schemeClr val="bg1"/>
                </a:solidFill>
              </a:rPr>
              <a:t>Registrar’s Supervisor / Verifier</a:t>
            </a:r>
          </a:p>
        </p:txBody>
      </p:sp>
      <p:sp>
        <p:nvSpPr>
          <p:cNvPr id="38" name="Rounded Rectangle 37"/>
          <p:cNvSpPr/>
          <p:nvPr/>
        </p:nvSpPr>
        <p:spPr>
          <a:xfrm>
            <a:off x="1668463" y="1143000"/>
            <a:ext cx="7094537" cy="5029200"/>
          </a:xfrm>
          <a:prstGeom prst="roundRect">
            <a:avLst/>
          </a:prstGeom>
          <a:solidFill>
            <a:schemeClr val="accent1">
              <a:lumMod val="20000"/>
              <a:lumOff val="80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r>
              <a:rPr lang="en-IN" dirty="0">
                <a:solidFill>
                  <a:schemeClr val="tx1"/>
                </a:solidFill>
              </a:rPr>
              <a:t>Verify PoI, PoA, DoB documents with the photocopies and Enrolment form in case of document based verification. </a:t>
            </a:r>
          </a:p>
          <a:p>
            <a:pPr marL="342900" indent="-342900">
              <a:buFont typeface="Arial" pitchFamily="34" charset="0"/>
              <a:buChar char="•"/>
              <a:defRPr/>
            </a:pPr>
            <a:endParaRPr lang="en-US" dirty="0">
              <a:solidFill>
                <a:schemeClr val="tx1"/>
              </a:solidFill>
            </a:endParaRPr>
          </a:p>
          <a:p>
            <a:pPr marL="342900" indent="-342900">
              <a:buFont typeface="Arial" pitchFamily="34" charset="0"/>
              <a:buChar char="•"/>
              <a:defRPr/>
            </a:pPr>
            <a:r>
              <a:rPr lang="en-IN" dirty="0">
                <a:solidFill>
                  <a:schemeClr val="tx1"/>
                </a:solidFill>
              </a:rPr>
              <a:t>Verifier also checks that the names of the documents captured in the enrolment form are correct and same as the original documents produced by the resident.</a:t>
            </a:r>
          </a:p>
          <a:p>
            <a:pPr marL="342900" indent="-342900">
              <a:buFont typeface="Arial" pitchFamily="34" charset="0"/>
              <a:buChar char="•"/>
              <a:defRPr/>
            </a:pPr>
            <a:endParaRPr lang="en-US" dirty="0">
              <a:solidFill>
                <a:schemeClr val="tx1"/>
              </a:solidFill>
            </a:endParaRPr>
          </a:p>
          <a:p>
            <a:pPr marL="342900" indent="-342900">
              <a:buFont typeface="Arial" pitchFamily="34" charset="0"/>
              <a:buChar char="•"/>
              <a:defRPr/>
            </a:pPr>
            <a:r>
              <a:rPr lang="en-IN" dirty="0">
                <a:solidFill>
                  <a:schemeClr val="tx1"/>
                </a:solidFill>
              </a:rPr>
              <a:t>Ensure that Enrolment form is filled completely and correctly as per UIDAI enrolment process.</a:t>
            </a:r>
          </a:p>
          <a:p>
            <a:pPr marL="342900" indent="-342900">
              <a:buFont typeface="Arial" pitchFamily="34" charset="0"/>
              <a:buChar char="•"/>
              <a:defRPr/>
            </a:pPr>
            <a:endParaRPr lang="en-US" dirty="0">
              <a:solidFill>
                <a:schemeClr val="tx1"/>
              </a:solidFill>
            </a:endParaRPr>
          </a:p>
          <a:p>
            <a:pPr marL="342900" indent="-342900">
              <a:buFont typeface="Arial" pitchFamily="34" charset="0"/>
              <a:buChar char="•"/>
              <a:defRPr/>
            </a:pPr>
            <a:r>
              <a:rPr lang="en-IN" dirty="0">
                <a:solidFill>
                  <a:schemeClr val="tx1"/>
                </a:solidFill>
              </a:rPr>
              <a:t>Verifier will sign and stamp the Enrolment Form after verification.</a:t>
            </a:r>
          </a:p>
          <a:p>
            <a:pPr marL="342900" indent="-342900">
              <a:buFont typeface="Arial" pitchFamily="34" charset="0"/>
              <a:buChar char="•"/>
              <a:defRPr/>
            </a:pPr>
            <a:endParaRPr lang="en-US" dirty="0">
              <a:solidFill>
                <a:schemeClr val="tx1"/>
              </a:solidFill>
            </a:endParaRPr>
          </a:p>
          <a:p>
            <a:pPr marL="342900" indent="-342900">
              <a:buFont typeface="Arial" pitchFamily="34" charset="0"/>
              <a:buChar char="•"/>
              <a:defRPr/>
            </a:pPr>
            <a:r>
              <a:rPr lang="en-IN" dirty="0">
                <a:solidFill>
                  <a:schemeClr val="tx1"/>
                </a:solidFill>
              </a:rPr>
              <a:t>Where hard copy of documents is being stored, the photocopy of documents may also be verified with Verifiers signature/thumb print and stamp/Name, except in case where copies attested / certified by a public notary / gazetted officer are being submitted.</a:t>
            </a: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p:txBody>
      </p:sp>
      <p:sp>
        <p:nvSpPr>
          <p:cNvPr id="75784" name="Title 1"/>
          <p:cNvSpPr>
            <a:spLocks noGrp="1"/>
          </p:cNvSpPr>
          <p:nvPr>
            <p:ph type="title"/>
          </p:nvPr>
        </p:nvSpPr>
        <p:spPr bwMode="auto">
          <a:xfrm>
            <a:off x="163513" y="661988"/>
            <a:ext cx="8229600" cy="514350"/>
          </a:xfrm>
          <a:noFill/>
          <a:ln>
            <a:miter lim="800000"/>
            <a:headEnd/>
            <a:tailEnd/>
          </a:ln>
        </p:spPr>
        <p:txBody>
          <a:bodyPr vert="horz" wrap="square" lIns="91440" tIns="45720" rIns="91440" bIns="45720" numCol="1" anchor="t" anchorCtr="0" compatLnSpc="1">
            <a:prstTxWarp prst="textNoShape">
              <a:avLst/>
            </a:prstTxWarp>
          </a:bodyPr>
          <a:lstStyle/>
          <a:p>
            <a:pPr algn="l"/>
            <a:r>
              <a:rPr lang="en-US" sz="1800" b="1" smtClean="0"/>
              <a:t>Roles and Responsibilities</a:t>
            </a:r>
            <a:endParaRPr lang="en-IN" sz="1800" b="1" smtClean="0"/>
          </a:p>
        </p:txBody>
      </p:sp>
      <p:sp>
        <p:nvSpPr>
          <p:cNvPr id="75782" name="Slide Number Placeholder 4"/>
          <p:cNvSpPr>
            <a:spLocks noGrp="1"/>
          </p:cNvSpPr>
          <p:nvPr>
            <p:ph type="sldNum" sz="quarter" idx="4294967295"/>
          </p:nvPr>
        </p:nvSpPr>
        <p:spPr>
          <a:xfrm>
            <a:off x="0" y="6356350"/>
            <a:ext cx="2133600" cy="365125"/>
          </a:xfrm>
          <a:prstGeom prst="rect">
            <a:avLst/>
          </a:prstGeom>
          <a:noFill/>
        </p:spPr>
        <p:txBody>
          <a:bodyPr/>
          <a:lstStyle/>
          <a:p>
            <a:fld id="{7DB4FBFD-D355-4FF9-A49D-15B6069C1146}" type="slidenum">
              <a:rPr lang="en-US" smtClean="0">
                <a:latin typeface="Arial" pitchFamily="34" charset="0"/>
              </a:rPr>
              <a:pPr/>
              <a:t>60</a:t>
            </a:fld>
            <a:endParaRPr lang="en-US" smtClean="0">
              <a:latin typeface="Arial" pitchFamily="34" charset="0"/>
            </a:endParaRPr>
          </a:p>
        </p:txBody>
      </p:sp>
      <p:sp>
        <p:nvSpPr>
          <p:cNvPr id="9" name="Rectangle 8"/>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196701" y="3286125"/>
            <a:ext cx="1600200" cy="1209675"/>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600" b="1" dirty="0">
                <a:solidFill>
                  <a:schemeClr val="bg1"/>
                </a:solidFill>
              </a:rPr>
              <a:t>Enrolment Agency Management</a:t>
            </a:r>
          </a:p>
        </p:txBody>
      </p:sp>
      <p:sp>
        <p:nvSpPr>
          <p:cNvPr id="38" name="Rounded Rectangle 37"/>
          <p:cNvSpPr/>
          <p:nvPr/>
        </p:nvSpPr>
        <p:spPr>
          <a:xfrm>
            <a:off x="1820863" y="1143000"/>
            <a:ext cx="7094537" cy="5181600"/>
          </a:xfrm>
          <a:prstGeom prst="roundRect">
            <a:avLst/>
          </a:prstGeom>
          <a:solidFill>
            <a:schemeClr val="accent1">
              <a:lumMod val="20000"/>
              <a:lumOff val="80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r>
              <a:rPr lang="en-IN" dirty="0">
                <a:solidFill>
                  <a:schemeClr val="tx1"/>
                </a:solidFill>
              </a:rPr>
              <a:t>Procure certified biometric devices</a:t>
            </a: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r>
              <a:rPr lang="en-IN" dirty="0">
                <a:solidFill>
                  <a:schemeClr val="tx1"/>
                </a:solidFill>
              </a:rPr>
              <a:t>Procure other hardware and infrastructure for enrolments</a:t>
            </a: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r>
              <a:rPr lang="en-IN" dirty="0">
                <a:solidFill>
                  <a:schemeClr val="tx1"/>
                </a:solidFill>
              </a:rPr>
              <a:t>Ensure enrolment software is installed on required laptops / desktops</a:t>
            </a: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r>
              <a:rPr lang="en-IN" dirty="0">
                <a:solidFill>
                  <a:schemeClr val="tx1"/>
                </a:solidFill>
              </a:rPr>
              <a:t>Ensure pre enrolment data is loaded on enrolment stations laptop, where applicable. </a:t>
            </a: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r>
              <a:rPr lang="en-IN" dirty="0">
                <a:solidFill>
                  <a:schemeClr val="tx1"/>
                </a:solidFill>
              </a:rPr>
              <a:t>Ensure KYR+ software integration is done and tested.</a:t>
            </a: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r>
              <a:rPr lang="en-IN" dirty="0">
                <a:solidFill>
                  <a:schemeClr val="tx1"/>
                </a:solidFill>
              </a:rPr>
              <a:t>Ensure UIDAI processes and standards are followed</a:t>
            </a: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r>
              <a:rPr lang="en-IN" dirty="0">
                <a:solidFill>
                  <a:schemeClr val="tx1"/>
                </a:solidFill>
              </a:rPr>
              <a:t>Assist Registrar develop enrolment schedules</a:t>
            </a: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r>
              <a:rPr lang="en-IN" dirty="0">
                <a:solidFill>
                  <a:schemeClr val="tx1"/>
                </a:solidFill>
              </a:rPr>
              <a:t>Work closely with the Registrar in spreading publicity and awareness at grass-root level</a:t>
            </a: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p:txBody>
      </p:sp>
      <p:sp>
        <p:nvSpPr>
          <p:cNvPr id="76808" name="Title 1"/>
          <p:cNvSpPr>
            <a:spLocks noGrp="1"/>
          </p:cNvSpPr>
          <p:nvPr>
            <p:ph type="title"/>
          </p:nvPr>
        </p:nvSpPr>
        <p:spPr bwMode="auto">
          <a:xfrm>
            <a:off x="163513" y="661988"/>
            <a:ext cx="8229600" cy="514350"/>
          </a:xfrm>
          <a:noFill/>
          <a:ln>
            <a:miter lim="800000"/>
            <a:headEnd/>
            <a:tailEnd/>
          </a:ln>
        </p:spPr>
        <p:txBody>
          <a:bodyPr vert="horz" wrap="square" lIns="91440" tIns="45720" rIns="91440" bIns="45720" numCol="1" anchor="t" anchorCtr="0" compatLnSpc="1">
            <a:prstTxWarp prst="textNoShape">
              <a:avLst/>
            </a:prstTxWarp>
          </a:bodyPr>
          <a:lstStyle/>
          <a:p>
            <a:pPr algn="l"/>
            <a:r>
              <a:rPr lang="en-US" sz="1800" b="1" smtClean="0"/>
              <a:t>Roles and Responsibilities</a:t>
            </a:r>
            <a:endParaRPr lang="en-IN" sz="1800" b="1" smtClean="0"/>
          </a:p>
        </p:txBody>
      </p:sp>
      <p:sp>
        <p:nvSpPr>
          <p:cNvPr id="76806" name="Slide Number Placeholder 4"/>
          <p:cNvSpPr>
            <a:spLocks noGrp="1"/>
          </p:cNvSpPr>
          <p:nvPr>
            <p:ph type="sldNum" sz="quarter" idx="4294967295"/>
          </p:nvPr>
        </p:nvSpPr>
        <p:spPr>
          <a:xfrm>
            <a:off x="0" y="6356350"/>
            <a:ext cx="2133600" cy="365125"/>
          </a:xfrm>
          <a:prstGeom prst="rect">
            <a:avLst/>
          </a:prstGeom>
          <a:noFill/>
        </p:spPr>
        <p:txBody>
          <a:bodyPr/>
          <a:lstStyle/>
          <a:p>
            <a:fld id="{5CFAB194-0041-41B1-BBA3-9D5669433968}" type="slidenum">
              <a:rPr lang="en-US" smtClean="0">
                <a:latin typeface="Arial" pitchFamily="34" charset="0"/>
              </a:rPr>
              <a:pPr/>
              <a:t>61</a:t>
            </a:fld>
            <a:endParaRPr lang="en-US" smtClean="0">
              <a:latin typeface="Arial" pitchFamily="34" charset="0"/>
            </a:endParaRPr>
          </a:p>
        </p:txBody>
      </p:sp>
      <p:sp>
        <p:nvSpPr>
          <p:cNvPr id="9" name="Rectangle 8"/>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186068" y="3286125"/>
            <a:ext cx="1600200" cy="1209675"/>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600" b="1" dirty="0">
                <a:solidFill>
                  <a:schemeClr val="bg1"/>
                </a:solidFill>
              </a:rPr>
              <a:t>Enrolment Agency Management</a:t>
            </a:r>
          </a:p>
        </p:txBody>
      </p:sp>
      <p:sp>
        <p:nvSpPr>
          <p:cNvPr id="38" name="Rounded Rectangle 37"/>
          <p:cNvSpPr/>
          <p:nvPr/>
        </p:nvSpPr>
        <p:spPr>
          <a:xfrm>
            <a:off x="1820863" y="1143000"/>
            <a:ext cx="7094537" cy="5181600"/>
          </a:xfrm>
          <a:prstGeom prst="roundRect">
            <a:avLst/>
          </a:prstGeom>
          <a:solidFill>
            <a:schemeClr val="accent1">
              <a:lumMod val="20000"/>
              <a:lumOff val="80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r>
              <a:rPr lang="en-IN" dirty="0">
                <a:solidFill>
                  <a:schemeClr val="tx1"/>
                </a:solidFill>
              </a:rPr>
              <a:t>Ensure availability of certified operators and supervisors at enrolment centres</a:t>
            </a: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r>
              <a:rPr lang="en-IN" dirty="0">
                <a:solidFill>
                  <a:schemeClr val="tx1"/>
                </a:solidFill>
              </a:rPr>
              <a:t>Ensure adequate stationary and other logistics related material are available at the centre </a:t>
            </a: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r>
              <a:rPr lang="en-IN" dirty="0">
                <a:solidFill>
                  <a:schemeClr val="tx1"/>
                </a:solidFill>
              </a:rPr>
              <a:t>Ensure adequate backup arrangement at enrolment centre</a:t>
            </a: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r>
              <a:rPr lang="en-IN" dirty="0">
                <a:solidFill>
                  <a:schemeClr val="tx1"/>
                </a:solidFill>
              </a:rPr>
              <a:t>Take remedial / corrective action in case of process / quality deviations and addressing the grievances</a:t>
            </a: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r>
              <a:rPr lang="en-IN" dirty="0">
                <a:solidFill>
                  <a:schemeClr val="tx1"/>
                </a:solidFill>
              </a:rPr>
              <a:t>Enable successful data transfer to CIDR</a:t>
            </a: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r>
              <a:rPr lang="en-IN" dirty="0">
                <a:solidFill>
                  <a:schemeClr val="tx1"/>
                </a:solidFill>
              </a:rPr>
              <a:t>Must adhere to Safety Procedures, Rules, Regulations, &amp; Restrictions and shall comply with the provisions of all laws including safety and labour laws, rules, regulations and notifications issued there under from time to time.</a:t>
            </a: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p:txBody>
      </p:sp>
      <p:sp>
        <p:nvSpPr>
          <p:cNvPr id="77832" name="Title 1"/>
          <p:cNvSpPr>
            <a:spLocks noGrp="1"/>
          </p:cNvSpPr>
          <p:nvPr>
            <p:ph type="title"/>
          </p:nvPr>
        </p:nvSpPr>
        <p:spPr bwMode="auto">
          <a:xfrm>
            <a:off x="163513" y="661988"/>
            <a:ext cx="8229600" cy="514350"/>
          </a:xfrm>
          <a:noFill/>
          <a:ln>
            <a:miter lim="800000"/>
            <a:headEnd/>
            <a:tailEnd/>
          </a:ln>
        </p:spPr>
        <p:txBody>
          <a:bodyPr vert="horz" wrap="square" lIns="91440" tIns="45720" rIns="91440" bIns="45720" numCol="1" anchor="t" anchorCtr="0" compatLnSpc="1">
            <a:prstTxWarp prst="textNoShape">
              <a:avLst/>
            </a:prstTxWarp>
          </a:bodyPr>
          <a:lstStyle/>
          <a:p>
            <a:pPr algn="l"/>
            <a:r>
              <a:rPr lang="en-US" sz="1800" b="1" smtClean="0"/>
              <a:t>Roles and Responsibilities</a:t>
            </a:r>
            <a:endParaRPr lang="en-IN" sz="1800" b="1" smtClean="0"/>
          </a:p>
        </p:txBody>
      </p:sp>
      <p:sp>
        <p:nvSpPr>
          <p:cNvPr id="77830" name="Slide Number Placeholder 4"/>
          <p:cNvSpPr>
            <a:spLocks noGrp="1"/>
          </p:cNvSpPr>
          <p:nvPr>
            <p:ph type="sldNum" sz="quarter" idx="4294967295"/>
          </p:nvPr>
        </p:nvSpPr>
        <p:spPr>
          <a:xfrm>
            <a:off x="0" y="6356350"/>
            <a:ext cx="2133600" cy="365125"/>
          </a:xfrm>
          <a:prstGeom prst="rect">
            <a:avLst/>
          </a:prstGeom>
          <a:noFill/>
        </p:spPr>
        <p:txBody>
          <a:bodyPr/>
          <a:lstStyle/>
          <a:p>
            <a:fld id="{0F1BE9BA-2F62-4A0C-83FB-7DD3018D141D}" type="slidenum">
              <a:rPr lang="en-US" smtClean="0">
                <a:latin typeface="Arial" pitchFamily="34" charset="0"/>
              </a:rPr>
              <a:pPr/>
              <a:t>62</a:t>
            </a:fld>
            <a:endParaRPr lang="en-US" smtClean="0">
              <a:latin typeface="Arial" pitchFamily="34" charset="0"/>
            </a:endParaRPr>
          </a:p>
        </p:txBody>
      </p:sp>
      <p:sp>
        <p:nvSpPr>
          <p:cNvPr id="9" name="Rectangle 8"/>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a:t>
            </a:r>
          </a:p>
        </p:txBody>
      </p:sp>
      <p:sp>
        <p:nvSpPr>
          <p:cNvPr id="77833" name="Rectangle 11"/>
          <p:cNvSpPr>
            <a:spLocks noChangeArrowheads="1"/>
          </p:cNvSpPr>
          <p:nvPr/>
        </p:nvSpPr>
        <p:spPr bwMode="auto">
          <a:xfrm>
            <a:off x="544513" y="4572000"/>
            <a:ext cx="979487" cy="369888"/>
          </a:xfrm>
          <a:prstGeom prst="rect">
            <a:avLst/>
          </a:prstGeom>
          <a:noFill/>
          <a:ln w="9525">
            <a:noFill/>
            <a:miter lim="800000"/>
            <a:headEnd/>
            <a:tailEnd/>
          </a:ln>
        </p:spPr>
        <p:txBody>
          <a:bodyPr wrap="none">
            <a:spAutoFit/>
          </a:bodyPr>
          <a:lstStyle/>
          <a:p>
            <a:r>
              <a:rPr lang="en-IN" b="1"/>
              <a:t>Contd..</a:t>
            </a:r>
            <a:endParaRPr lang="en-IN"/>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186068" y="3286125"/>
            <a:ext cx="1600200" cy="1209675"/>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600" b="1" dirty="0">
                <a:solidFill>
                  <a:schemeClr val="bg1"/>
                </a:solidFill>
              </a:rPr>
              <a:t>Enrolment Agency Supervisor</a:t>
            </a:r>
          </a:p>
        </p:txBody>
      </p:sp>
      <p:sp>
        <p:nvSpPr>
          <p:cNvPr id="38" name="Rounded Rectangle 37"/>
          <p:cNvSpPr/>
          <p:nvPr/>
        </p:nvSpPr>
        <p:spPr>
          <a:xfrm>
            <a:off x="1820863" y="1143000"/>
            <a:ext cx="7094537" cy="5029200"/>
          </a:xfrm>
          <a:prstGeom prst="roundRect">
            <a:avLst/>
          </a:prstGeom>
          <a:solidFill>
            <a:schemeClr val="accent1">
              <a:lumMod val="20000"/>
              <a:lumOff val="80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r>
              <a:rPr lang="en-IN" dirty="0">
                <a:solidFill>
                  <a:schemeClr val="tx1"/>
                </a:solidFill>
              </a:rPr>
              <a:t>Setup enrolment station</a:t>
            </a:r>
          </a:p>
          <a:p>
            <a:pPr marL="342900" indent="-342900">
              <a:buFont typeface="Arial" pitchFamily="34" charset="0"/>
              <a:buChar char="•"/>
              <a:defRPr/>
            </a:pPr>
            <a:r>
              <a:rPr lang="en-IN" dirty="0">
                <a:solidFill>
                  <a:schemeClr val="tx1"/>
                </a:solidFill>
              </a:rPr>
              <a:t>Supervise enrolment process</a:t>
            </a:r>
          </a:p>
          <a:p>
            <a:pPr marL="342900" indent="-342900">
              <a:buFont typeface="Arial" pitchFamily="34" charset="0"/>
              <a:buChar char="•"/>
              <a:defRPr/>
            </a:pPr>
            <a:r>
              <a:rPr lang="en-IN" dirty="0">
                <a:solidFill>
                  <a:schemeClr val="tx1"/>
                </a:solidFill>
              </a:rPr>
              <a:t>Handle issues and concerns of operators and residents</a:t>
            </a:r>
          </a:p>
          <a:p>
            <a:pPr marL="342900" indent="-342900">
              <a:buFont typeface="Arial" pitchFamily="34" charset="0"/>
              <a:buChar char="•"/>
              <a:defRPr/>
            </a:pPr>
            <a:r>
              <a:rPr lang="en-IN" dirty="0">
                <a:solidFill>
                  <a:schemeClr val="tx1"/>
                </a:solidFill>
              </a:rPr>
              <a:t>Act as an operator, when required</a:t>
            </a:r>
          </a:p>
          <a:p>
            <a:pPr marL="342900" indent="-342900">
              <a:buFont typeface="Arial" pitchFamily="34" charset="0"/>
              <a:buChar char="•"/>
              <a:defRPr/>
            </a:pPr>
            <a:r>
              <a:rPr lang="en-IN" dirty="0">
                <a:solidFill>
                  <a:schemeClr val="tx1"/>
                </a:solidFill>
              </a:rPr>
              <a:t>Ensure checklists are filled and signed</a:t>
            </a:r>
          </a:p>
          <a:p>
            <a:pPr marL="342900" indent="-342900">
              <a:buFont typeface="Arial" pitchFamily="34" charset="0"/>
              <a:buChar char="•"/>
              <a:defRPr/>
            </a:pPr>
            <a:r>
              <a:rPr lang="en-IN" dirty="0">
                <a:solidFill>
                  <a:schemeClr val="tx1"/>
                </a:solidFill>
              </a:rPr>
              <a:t>Ensure audit feedback, if any, is incorporated in the process</a:t>
            </a:r>
          </a:p>
          <a:p>
            <a:pPr marL="342900" indent="-342900">
              <a:buFont typeface="Arial" pitchFamily="34" charset="0"/>
              <a:buChar char="•"/>
              <a:defRPr/>
            </a:pPr>
            <a:r>
              <a:rPr lang="en-IN" dirty="0">
                <a:solidFill>
                  <a:schemeClr val="tx1"/>
                </a:solidFill>
              </a:rPr>
              <a:t>Manage data export to portable Hard Disk and data backup to external hard disk. Take enrolment data to a designated location for transfer to CIDR</a:t>
            </a:r>
          </a:p>
          <a:p>
            <a:pPr marL="342900" indent="-342900">
              <a:buFont typeface="Arial" pitchFamily="34" charset="0"/>
              <a:buChar char="•"/>
              <a:defRPr/>
            </a:pPr>
            <a:r>
              <a:rPr lang="en-IN" dirty="0">
                <a:solidFill>
                  <a:schemeClr val="tx1"/>
                </a:solidFill>
              </a:rPr>
              <a:t>File, back up and store enrolment data as per UIDAI guidelines</a:t>
            </a:r>
          </a:p>
          <a:p>
            <a:pPr marL="342900" indent="-342900">
              <a:buFont typeface="Arial" pitchFamily="34" charset="0"/>
              <a:buChar char="•"/>
              <a:defRPr/>
            </a:pPr>
            <a:r>
              <a:rPr lang="en-US" dirty="0">
                <a:solidFill>
                  <a:schemeClr val="tx1"/>
                </a:solidFill>
              </a:rPr>
              <a:t>Ensure Client Sync every 24-48 hours. In case of remote  locations  or  due  to  any  other  limitations,  this time may extend to 5-7 days</a:t>
            </a:r>
            <a:endParaRPr lang="en-IN" dirty="0">
              <a:solidFill>
                <a:schemeClr val="tx1"/>
              </a:solidFill>
            </a:endParaRPr>
          </a:p>
          <a:p>
            <a:pPr marL="342900" indent="-342900">
              <a:buFont typeface="Arial" pitchFamily="34" charset="0"/>
              <a:buChar char="•"/>
              <a:defRPr/>
            </a:pPr>
            <a:r>
              <a:rPr lang="en-IN" dirty="0">
                <a:solidFill>
                  <a:schemeClr val="tx1"/>
                </a:solidFill>
              </a:rPr>
              <a:t>Ensure on-boarding of Operators, Supervisors and Introducers on the client for local authentication</a:t>
            </a:r>
          </a:p>
          <a:p>
            <a:pPr marL="342900" indent="-342900">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p:txBody>
      </p:sp>
      <p:sp>
        <p:nvSpPr>
          <p:cNvPr id="78856" name="Title 1"/>
          <p:cNvSpPr>
            <a:spLocks noGrp="1"/>
          </p:cNvSpPr>
          <p:nvPr>
            <p:ph type="title"/>
          </p:nvPr>
        </p:nvSpPr>
        <p:spPr bwMode="auto">
          <a:xfrm>
            <a:off x="163513" y="661988"/>
            <a:ext cx="8229600" cy="514350"/>
          </a:xfrm>
          <a:noFill/>
          <a:ln>
            <a:miter lim="800000"/>
            <a:headEnd/>
            <a:tailEnd/>
          </a:ln>
        </p:spPr>
        <p:txBody>
          <a:bodyPr vert="horz" wrap="square" lIns="91440" tIns="45720" rIns="91440" bIns="45720" numCol="1" anchor="t" anchorCtr="0" compatLnSpc="1">
            <a:prstTxWarp prst="textNoShape">
              <a:avLst/>
            </a:prstTxWarp>
          </a:bodyPr>
          <a:lstStyle/>
          <a:p>
            <a:pPr algn="l"/>
            <a:r>
              <a:rPr lang="en-US" sz="1800" b="1" smtClean="0"/>
              <a:t>Roles and Responsibilities</a:t>
            </a:r>
            <a:endParaRPr lang="en-IN" sz="1800" b="1" smtClean="0"/>
          </a:p>
        </p:txBody>
      </p:sp>
      <p:sp>
        <p:nvSpPr>
          <p:cNvPr id="78854" name="Slide Number Placeholder 4"/>
          <p:cNvSpPr>
            <a:spLocks noGrp="1"/>
          </p:cNvSpPr>
          <p:nvPr>
            <p:ph type="sldNum" sz="quarter" idx="4294967295"/>
          </p:nvPr>
        </p:nvSpPr>
        <p:spPr>
          <a:xfrm>
            <a:off x="0" y="6356350"/>
            <a:ext cx="2133600" cy="365125"/>
          </a:xfrm>
          <a:prstGeom prst="rect">
            <a:avLst/>
          </a:prstGeom>
          <a:noFill/>
        </p:spPr>
        <p:txBody>
          <a:bodyPr/>
          <a:lstStyle/>
          <a:p>
            <a:fld id="{86F99711-4F09-4F4E-88F3-68EB915462FC}" type="slidenum">
              <a:rPr lang="en-US" smtClean="0">
                <a:latin typeface="Arial" pitchFamily="34" charset="0"/>
              </a:rPr>
              <a:pPr/>
              <a:t>63</a:t>
            </a:fld>
            <a:endParaRPr lang="en-US" smtClean="0">
              <a:latin typeface="Arial" pitchFamily="34" charset="0"/>
            </a:endParaRPr>
          </a:p>
        </p:txBody>
      </p:sp>
      <p:sp>
        <p:nvSpPr>
          <p:cNvPr id="9" name="Rectangle 8"/>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196701" y="2154237"/>
            <a:ext cx="1600200" cy="1209675"/>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600" b="1" dirty="0">
                <a:solidFill>
                  <a:schemeClr val="bg1"/>
                </a:solidFill>
              </a:rPr>
              <a:t>Enrolment Agency Supervisor</a:t>
            </a:r>
          </a:p>
        </p:txBody>
      </p:sp>
      <p:sp>
        <p:nvSpPr>
          <p:cNvPr id="38" name="Rounded Rectangle 37"/>
          <p:cNvSpPr/>
          <p:nvPr/>
        </p:nvSpPr>
        <p:spPr>
          <a:xfrm>
            <a:off x="1820863" y="1143000"/>
            <a:ext cx="7094537" cy="3505200"/>
          </a:xfrm>
          <a:prstGeom prst="roundRect">
            <a:avLst/>
          </a:prstGeom>
          <a:solidFill>
            <a:schemeClr val="accent1">
              <a:lumMod val="20000"/>
              <a:lumOff val="80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charset="0"/>
              <a:buChar char="•"/>
              <a:defRPr/>
            </a:pPr>
            <a:endParaRPr lang="en-IN" dirty="0">
              <a:solidFill>
                <a:schemeClr val="tx1"/>
              </a:solidFill>
            </a:endParaRPr>
          </a:p>
          <a:p>
            <a:pPr marL="342900" indent="-342900">
              <a:buFont typeface="Arial" charset="0"/>
              <a:buChar char="•"/>
              <a:defRPr/>
            </a:pPr>
            <a:endParaRPr lang="en-IN" dirty="0">
              <a:solidFill>
                <a:schemeClr val="tx1"/>
              </a:solidFill>
            </a:endParaRPr>
          </a:p>
          <a:p>
            <a:pPr marL="342900" indent="-342900">
              <a:buFont typeface="Arial" charset="0"/>
              <a:buChar char="•"/>
              <a:defRPr/>
            </a:pPr>
            <a:endParaRPr lang="en-IN" dirty="0">
              <a:solidFill>
                <a:schemeClr val="tx1"/>
              </a:solidFill>
            </a:endParaRPr>
          </a:p>
          <a:p>
            <a:pPr marL="342900" indent="-342900">
              <a:buFont typeface="Arial" charset="0"/>
              <a:buChar char="•"/>
              <a:defRPr/>
            </a:pPr>
            <a:endParaRPr lang="en-IN" dirty="0">
              <a:solidFill>
                <a:schemeClr val="tx1"/>
              </a:solidFill>
            </a:endParaRPr>
          </a:p>
          <a:p>
            <a:pPr marL="342900" indent="-342900">
              <a:buFont typeface="Arial" charset="0"/>
              <a:buChar char="•"/>
              <a:defRPr/>
            </a:pPr>
            <a:r>
              <a:rPr lang="en-IN" dirty="0">
                <a:solidFill>
                  <a:schemeClr val="tx1"/>
                </a:solidFill>
              </a:rPr>
              <a:t>Ensure safe handling and storage of documents and transfer of same to Registrar</a:t>
            </a:r>
          </a:p>
          <a:p>
            <a:pPr marL="342900" indent="-342900">
              <a:buFont typeface="Arial" charset="0"/>
              <a:buChar char="•"/>
              <a:defRPr/>
            </a:pPr>
            <a:r>
              <a:rPr lang="en-IN" dirty="0">
                <a:solidFill>
                  <a:schemeClr val="tx1"/>
                </a:solidFill>
              </a:rPr>
              <a:t>Ensure that every Operator is aware of and has a printed copy of the critical points to be reviewed at the station during review of enrolment data with resident</a:t>
            </a:r>
          </a:p>
          <a:p>
            <a:pPr marL="342900" indent="-342900">
              <a:buFont typeface="Arial" charset="0"/>
              <a:buChar char="•"/>
              <a:defRPr/>
            </a:pPr>
            <a:r>
              <a:rPr lang="en-IN" dirty="0">
                <a:solidFill>
                  <a:schemeClr val="tx1"/>
                </a:solidFill>
              </a:rPr>
              <a:t>Review all enrolments for the day to ensure that data entered in the </a:t>
            </a:r>
            <a:r>
              <a:rPr lang="en-IN" dirty="0" err="1">
                <a:solidFill>
                  <a:schemeClr val="tx1"/>
                </a:solidFill>
              </a:rPr>
              <a:t>Aadhaar</a:t>
            </a:r>
            <a:r>
              <a:rPr lang="en-IN" dirty="0">
                <a:solidFill>
                  <a:schemeClr val="tx1"/>
                </a:solidFill>
              </a:rPr>
              <a:t> client is correct for each resident. In case of any error/logical mismatch in the data entered, inform the resident to come to the enrolment centre the next day for data correction. </a:t>
            </a:r>
          </a:p>
          <a:p>
            <a:pPr marL="342900" indent="-342900">
              <a:buFont typeface="Arial" charset="0"/>
              <a:buChar char="•"/>
              <a:defRPr/>
            </a:pPr>
            <a:endParaRPr lang="en-IN" dirty="0">
              <a:solidFill>
                <a:schemeClr val="tx1"/>
              </a:solidFill>
            </a:endParaRPr>
          </a:p>
          <a:p>
            <a:pPr marL="342900" indent="-342900">
              <a:buFont typeface="Arial" charset="0"/>
              <a:buChar char="•"/>
              <a:defRPr/>
            </a:pPr>
            <a:endParaRPr lang="en-IN" dirty="0">
              <a:solidFill>
                <a:schemeClr val="tx1"/>
              </a:solidFill>
            </a:endParaRPr>
          </a:p>
          <a:p>
            <a:pPr marL="342900" indent="-342900">
              <a:buFont typeface="Arial" charset="0"/>
              <a:buChar char="•"/>
              <a:defRPr/>
            </a:pPr>
            <a:endParaRPr lang="en-IN" dirty="0">
              <a:solidFill>
                <a:schemeClr val="tx1"/>
              </a:solidFill>
            </a:endParaRPr>
          </a:p>
          <a:p>
            <a:pPr marL="342900" indent="-342900">
              <a:buFont typeface="Arial" charset="0"/>
              <a:buChar char="•"/>
              <a:defRPr/>
            </a:pPr>
            <a:endParaRPr lang="en-IN" dirty="0">
              <a:solidFill>
                <a:schemeClr val="tx1"/>
              </a:solidFill>
            </a:endParaRPr>
          </a:p>
          <a:p>
            <a:pPr marL="342900" indent="-342900">
              <a:buFont typeface="Arial" charset="0"/>
              <a:buChar char="•"/>
              <a:defRPr/>
            </a:pPr>
            <a:endParaRPr lang="en-IN" dirty="0">
              <a:solidFill>
                <a:schemeClr val="tx1"/>
              </a:solidFill>
            </a:endParaRPr>
          </a:p>
        </p:txBody>
      </p:sp>
      <p:sp>
        <p:nvSpPr>
          <p:cNvPr id="79881" name="Title 1"/>
          <p:cNvSpPr>
            <a:spLocks noGrp="1"/>
          </p:cNvSpPr>
          <p:nvPr>
            <p:ph type="title"/>
          </p:nvPr>
        </p:nvSpPr>
        <p:spPr bwMode="auto">
          <a:xfrm>
            <a:off x="163513" y="661988"/>
            <a:ext cx="8229600" cy="514350"/>
          </a:xfrm>
          <a:noFill/>
          <a:ln>
            <a:miter lim="800000"/>
            <a:headEnd/>
            <a:tailEnd/>
          </a:ln>
        </p:spPr>
        <p:txBody>
          <a:bodyPr vert="horz" wrap="square" lIns="91440" tIns="45720" rIns="91440" bIns="45720" numCol="1" anchor="t" anchorCtr="0" compatLnSpc="1">
            <a:prstTxWarp prst="textNoShape">
              <a:avLst/>
            </a:prstTxWarp>
          </a:bodyPr>
          <a:lstStyle/>
          <a:p>
            <a:pPr algn="l"/>
            <a:r>
              <a:rPr lang="en-US" sz="1800" b="1" smtClean="0"/>
              <a:t>Roles and Responsibilities</a:t>
            </a:r>
            <a:endParaRPr lang="en-IN" sz="1800" b="1" smtClean="0"/>
          </a:p>
        </p:txBody>
      </p:sp>
      <p:sp>
        <p:nvSpPr>
          <p:cNvPr id="79878" name="Slide Number Placeholder 4"/>
          <p:cNvSpPr>
            <a:spLocks noGrp="1"/>
          </p:cNvSpPr>
          <p:nvPr>
            <p:ph type="sldNum" sz="quarter" idx="4294967295"/>
          </p:nvPr>
        </p:nvSpPr>
        <p:spPr>
          <a:xfrm>
            <a:off x="0" y="6356350"/>
            <a:ext cx="2133600" cy="365125"/>
          </a:xfrm>
          <a:prstGeom prst="rect">
            <a:avLst/>
          </a:prstGeom>
          <a:noFill/>
        </p:spPr>
        <p:txBody>
          <a:bodyPr/>
          <a:lstStyle/>
          <a:p>
            <a:fld id="{06FCD93D-6063-41C0-941B-BEE2B73DB84C}" type="slidenum">
              <a:rPr lang="en-US" smtClean="0">
                <a:latin typeface="Arial" pitchFamily="34" charset="0"/>
              </a:rPr>
              <a:pPr/>
              <a:t>64</a:t>
            </a:fld>
            <a:endParaRPr lang="en-US" smtClean="0">
              <a:latin typeface="Arial" pitchFamily="34" charset="0"/>
            </a:endParaRPr>
          </a:p>
        </p:txBody>
      </p:sp>
      <p:pic>
        <p:nvPicPr>
          <p:cNvPr id="79879" name="Picture 2" descr="1"/>
          <p:cNvPicPr>
            <a:picLocks noChangeAspect="1" noChangeArrowheads="1"/>
          </p:cNvPicPr>
          <p:nvPr/>
        </p:nvPicPr>
        <p:blipFill>
          <a:blip r:embed="rId3"/>
          <a:srcRect/>
          <a:stretch>
            <a:fillRect/>
          </a:stretch>
        </p:blipFill>
        <p:spPr bwMode="auto">
          <a:xfrm>
            <a:off x="304800" y="4800600"/>
            <a:ext cx="2527300" cy="1570038"/>
          </a:xfrm>
          <a:prstGeom prst="rect">
            <a:avLst/>
          </a:prstGeom>
          <a:noFill/>
          <a:ln w="9525">
            <a:noFill/>
            <a:miter lim="800000"/>
            <a:headEnd/>
            <a:tailEnd/>
          </a:ln>
        </p:spPr>
      </p:pic>
      <p:sp>
        <p:nvSpPr>
          <p:cNvPr id="10" name="Rectangle 9"/>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a:t>
            </a:r>
          </a:p>
        </p:txBody>
      </p:sp>
      <p:sp>
        <p:nvSpPr>
          <p:cNvPr id="79882" name="Rectangle 12"/>
          <p:cNvSpPr>
            <a:spLocks noChangeArrowheads="1"/>
          </p:cNvSpPr>
          <p:nvPr/>
        </p:nvSpPr>
        <p:spPr bwMode="auto">
          <a:xfrm>
            <a:off x="544513" y="3440113"/>
            <a:ext cx="979487" cy="369887"/>
          </a:xfrm>
          <a:prstGeom prst="rect">
            <a:avLst/>
          </a:prstGeom>
          <a:noFill/>
          <a:ln w="9525">
            <a:noFill/>
            <a:miter lim="800000"/>
            <a:headEnd/>
            <a:tailEnd/>
          </a:ln>
        </p:spPr>
        <p:txBody>
          <a:bodyPr wrap="none">
            <a:spAutoFit/>
          </a:bodyPr>
          <a:lstStyle/>
          <a:p>
            <a:r>
              <a:rPr lang="en-IN" b="1"/>
              <a:t>Contd..</a:t>
            </a:r>
            <a:endParaRPr lang="en-IN"/>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152400" y="3122349"/>
            <a:ext cx="1600200" cy="1209675"/>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600" b="1" dirty="0">
                <a:solidFill>
                  <a:schemeClr val="bg1"/>
                </a:solidFill>
              </a:rPr>
              <a:t>Enrolment Agency Supervisor</a:t>
            </a:r>
          </a:p>
        </p:txBody>
      </p:sp>
      <p:sp>
        <p:nvSpPr>
          <p:cNvPr id="38" name="Rounded Rectangle 37"/>
          <p:cNvSpPr/>
          <p:nvPr/>
        </p:nvSpPr>
        <p:spPr>
          <a:xfrm>
            <a:off x="1752600" y="1600200"/>
            <a:ext cx="7162800" cy="4267200"/>
          </a:xfrm>
          <a:prstGeom prst="roundRect">
            <a:avLst/>
          </a:prstGeom>
          <a:solidFill>
            <a:schemeClr val="accent1">
              <a:lumMod val="20000"/>
              <a:lumOff val="80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r>
              <a:rPr lang="en-IN" dirty="0">
                <a:solidFill>
                  <a:schemeClr val="tx1"/>
                </a:solidFill>
              </a:rPr>
              <a:t>Sign off by giving his/her fingerprint after End of Day Review</a:t>
            </a:r>
          </a:p>
          <a:p>
            <a:pPr marL="342900" indent="-342900">
              <a:buFont typeface="Arial" pitchFamily="34" charset="0"/>
              <a:buChar char="•"/>
              <a:defRPr/>
            </a:pPr>
            <a:r>
              <a:rPr lang="en-IN" dirty="0">
                <a:solidFill>
                  <a:schemeClr val="tx1"/>
                </a:solidFill>
              </a:rPr>
              <a:t>Ensure one file per station is maintained for documents storage </a:t>
            </a:r>
          </a:p>
          <a:p>
            <a:pPr marL="342900" indent="-342900">
              <a:buFont typeface="Arial" pitchFamily="34" charset="0"/>
              <a:buChar char="•"/>
              <a:defRPr/>
            </a:pPr>
            <a:r>
              <a:rPr lang="en-IN" dirty="0">
                <a:solidFill>
                  <a:schemeClr val="tx1"/>
                </a:solidFill>
              </a:rPr>
              <a:t>Ensure dockets are arranged (set of documents for a resident) in the order of enrolment and create a manifest of all enrolments along with type of documents against each enrolment </a:t>
            </a:r>
          </a:p>
          <a:p>
            <a:pPr marL="342900" indent="-342900">
              <a:buFont typeface="Arial" pitchFamily="34" charset="0"/>
              <a:buChar char="•"/>
              <a:defRPr/>
            </a:pPr>
            <a:r>
              <a:rPr lang="en-IN" dirty="0">
                <a:solidFill>
                  <a:schemeClr val="tx1"/>
                </a:solidFill>
              </a:rPr>
              <a:t>Create document batch with manifest in soft copy and hardcopy along with exception list (if any) </a:t>
            </a:r>
          </a:p>
          <a:p>
            <a:pPr marL="342900" indent="-342900">
              <a:buFont typeface="Arial" pitchFamily="34" charset="0"/>
              <a:buChar char="•"/>
              <a:defRPr/>
            </a:pPr>
            <a:r>
              <a:rPr lang="en-IN" dirty="0">
                <a:solidFill>
                  <a:schemeClr val="tx1"/>
                </a:solidFill>
              </a:rPr>
              <a:t>Once critical volume of dockets is reached, all the EID dockets are moved securely to designated Registrar offices  </a:t>
            </a:r>
          </a:p>
          <a:p>
            <a:pPr marL="342900" indent="-342900">
              <a:buFont typeface="Arial" pitchFamily="34" charset="0"/>
              <a:buChar char="•"/>
              <a:defRPr/>
            </a:pPr>
            <a:r>
              <a:rPr lang="en-IN" dirty="0">
                <a:solidFill>
                  <a:schemeClr val="tx1"/>
                </a:solidFill>
              </a:rPr>
              <a:t>Handle enrolment documents with care and protect it from damage and theft</a:t>
            </a: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a:p>
            <a:pPr marL="342900" indent="-342900">
              <a:buFont typeface="Arial" pitchFamily="34" charset="0"/>
              <a:buChar char="•"/>
              <a:defRPr/>
            </a:pPr>
            <a:endParaRPr lang="en-IN" dirty="0">
              <a:solidFill>
                <a:schemeClr val="tx1"/>
              </a:solidFill>
            </a:endParaRPr>
          </a:p>
        </p:txBody>
      </p:sp>
      <p:sp>
        <p:nvSpPr>
          <p:cNvPr id="80904" name="Title 1"/>
          <p:cNvSpPr>
            <a:spLocks noGrp="1"/>
          </p:cNvSpPr>
          <p:nvPr>
            <p:ph type="title"/>
          </p:nvPr>
        </p:nvSpPr>
        <p:spPr bwMode="auto">
          <a:xfrm>
            <a:off x="163513" y="661988"/>
            <a:ext cx="8229600" cy="514350"/>
          </a:xfrm>
          <a:noFill/>
          <a:ln>
            <a:miter lim="800000"/>
            <a:headEnd/>
            <a:tailEnd/>
          </a:ln>
        </p:spPr>
        <p:txBody>
          <a:bodyPr vert="horz" wrap="square" lIns="91440" tIns="45720" rIns="91440" bIns="45720" numCol="1" anchor="t" anchorCtr="0" compatLnSpc="1">
            <a:prstTxWarp prst="textNoShape">
              <a:avLst/>
            </a:prstTxWarp>
          </a:bodyPr>
          <a:lstStyle/>
          <a:p>
            <a:pPr algn="l"/>
            <a:r>
              <a:rPr lang="en-US" sz="1800" b="1" smtClean="0"/>
              <a:t>Roles and Responsibilities</a:t>
            </a:r>
            <a:endParaRPr lang="en-IN" sz="1800" b="1" smtClean="0"/>
          </a:p>
        </p:txBody>
      </p:sp>
      <p:sp>
        <p:nvSpPr>
          <p:cNvPr id="80902" name="Slide Number Placeholder 4"/>
          <p:cNvSpPr>
            <a:spLocks noGrp="1"/>
          </p:cNvSpPr>
          <p:nvPr>
            <p:ph type="sldNum" sz="quarter" idx="4294967295"/>
          </p:nvPr>
        </p:nvSpPr>
        <p:spPr>
          <a:xfrm>
            <a:off x="0" y="6356350"/>
            <a:ext cx="2133600" cy="365125"/>
          </a:xfrm>
          <a:prstGeom prst="rect">
            <a:avLst/>
          </a:prstGeom>
          <a:noFill/>
        </p:spPr>
        <p:txBody>
          <a:bodyPr/>
          <a:lstStyle/>
          <a:p>
            <a:fld id="{31F89163-DB85-45DA-A038-08F2B21E3834}" type="slidenum">
              <a:rPr lang="en-US" smtClean="0">
                <a:latin typeface="Arial" pitchFamily="34" charset="0"/>
              </a:rPr>
              <a:pPr/>
              <a:t>65</a:t>
            </a:fld>
            <a:endParaRPr lang="en-US" smtClean="0">
              <a:latin typeface="Arial" pitchFamily="34" charset="0"/>
            </a:endParaRPr>
          </a:p>
        </p:txBody>
      </p:sp>
      <p:sp>
        <p:nvSpPr>
          <p:cNvPr id="9" name="Rectangle 8"/>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a:t>
            </a:r>
          </a:p>
        </p:txBody>
      </p:sp>
      <p:sp>
        <p:nvSpPr>
          <p:cNvPr id="80905" name="Rectangle 11"/>
          <p:cNvSpPr>
            <a:spLocks noChangeArrowheads="1"/>
          </p:cNvSpPr>
          <p:nvPr/>
        </p:nvSpPr>
        <p:spPr bwMode="auto">
          <a:xfrm>
            <a:off x="457200" y="4572000"/>
            <a:ext cx="979488" cy="369888"/>
          </a:xfrm>
          <a:prstGeom prst="rect">
            <a:avLst/>
          </a:prstGeom>
          <a:noFill/>
          <a:ln w="9525">
            <a:noFill/>
            <a:miter lim="800000"/>
            <a:headEnd/>
            <a:tailEnd/>
          </a:ln>
        </p:spPr>
        <p:txBody>
          <a:bodyPr wrap="none">
            <a:spAutoFit/>
          </a:bodyPr>
          <a:lstStyle/>
          <a:p>
            <a:r>
              <a:rPr lang="en-IN" b="1"/>
              <a:t>Contd..</a:t>
            </a:r>
            <a:endParaRPr lang="en-IN"/>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207334" y="3286125"/>
            <a:ext cx="1600200" cy="1209675"/>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600" b="1" dirty="0">
                <a:solidFill>
                  <a:schemeClr val="bg1"/>
                </a:solidFill>
              </a:rPr>
              <a:t>Enrolment Agency Operator</a:t>
            </a:r>
          </a:p>
        </p:txBody>
      </p:sp>
      <p:sp>
        <p:nvSpPr>
          <p:cNvPr id="38" name="Rounded Rectangle 37"/>
          <p:cNvSpPr/>
          <p:nvPr/>
        </p:nvSpPr>
        <p:spPr>
          <a:xfrm>
            <a:off x="1820863" y="1143000"/>
            <a:ext cx="7094537" cy="5181600"/>
          </a:xfrm>
          <a:prstGeom prst="roundRect">
            <a:avLst/>
          </a:prstGeom>
          <a:solidFill>
            <a:schemeClr val="accent1">
              <a:lumMod val="20000"/>
              <a:lumOff val="80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charset="0"/>
              <a:buChar char="•"/>
              <a:defRPr/>
            </a:pPr>
            <a:endParaRPr lang="en-IN" dirty="0">
              <a:solidFill>
                <a:schemeClr val="tx1"/>
              </a:solidFill>
            </a:endParaRPr>
          </a:p>
          <a:p>
            <a:pPr marL="342900" indent="-342900">
              <a:buFont typeface="Arial" charset="0"/>
              <a:buChar char="•"/>
              <a:defRPr/>
            </a:pPr>
            <a:endParaRPr lang="en-IN" dirty="0">
              <a:solidFill>
                <a:schemeClr val="tx1"/>
              </a:solidFill>
            </a:endParaRPr>
          </a:p>
          <a:p>
            <a:pPr marL="342900" indent="-342900">
              <a:buFont typeface="Arial" charset="0"/>
              <a:buChar char="•"/>
              <a:defRPr/>
            </a:pPr>
            <a:endParaRPr lang="en-IN" dirty="0">
              <a:solidFill>
                <a:schemeClr val="tx1"/>
              </a:solidFill>
            </a:endParaRPr>
          </a:p>
          <a:p>
            <a:pPr marL="342900" indent="-342900">
              <a:buFont typeface="Arial" charset="0"/>
              <a:buChar char="•"/>
              <a:defRPr/>
            </a:pPr>
            <a:endParaRPr lang="en-IN" dirty="0">
              <a:solidFill>
                <a:schemeClr val="tx1"/>
              </a:solidFill>
            </a:endParaRPr>
          </a:p>
          <a:p>
            <a:pPr marL="342900" indent="-342900">
              <a:buFont typeface="Arial" charset="0"/>
              <a:buChar char="•"/>
              <a:defRPr/>
            </a:pPr>
            <a:r>
              <a:rPr lang="en-IN" dirty="0">
                <a:solidFill>
                  <a:schemeClr val="tx1"/>
                </a:solidFill>
              </a:rPr>
              <a:t>Capture demographic and biometric data</a:t>
            </a:r>
          </a:p>
          <a:p>
            <a:pPr marL="342900" indent="-342900">
              <a:buFont typeface="Arial" charset="0"/>
              <a:buChar char="•"/>
              <a:defRPr/>
            </a:pPr>
            <a:r>
              <a:rPr lang="en-IN" dirty="0">
                <a:solidFill>
                  <a:schemeClr val="tx1"/>
                </a:solidFill>
              </a:rPr>
              <a:t>Handle exception cases during capture of data</a:t>
            </a:r>
          </a:p>
          <a:p>
            <a:pPr marL="342900" indent="-342900">
              <a:buFont typeface="Arial" charset="0"/>
              <a:buChar char="•"/>
              <a:defRPr/>
            </a:pPr>
            <a:r>
              <a:rPr lang="en-IN" dirty="0">
                <a:solidFill>
                  <a:schemeClr val="tx1"/>
                </a:solidFill>
              </a:rPr>
              <a:t>Obtain consent for enrolment and make corrections in the data recorded, if required</a:t>
            </a:r>
          </a:p>
          <a:p>
            <a:pPr marL="342900" indent="-342900">
              <a:buFont typeface="Arial" charset="0"/>
              <a:buChar char="•"/>
              <a:defRPr/>
            </a:pPr>
            <a:r>
              <a:rPr lang="en-IN" dirty="0">
                <a:solidFill>
                  <a:schemeClr val="tx1"/>
                </a:solidFill>
              </a:rPr>
              <a:t>Provide acknowledgement slips to residents</a:t>
            </a:r>
          </a:p>
          <a:p>
            <a:pPr marL="342900" indent="-342900">
              <a:buFont typeface="Arial" charset="0"/>
              <a:buChar char="•"/>
              <a:defRPr/>
            </a:pPr>
            <a:r>
              <a:rPr lang="en-IN" dirty="0">
                <a:solidFill>
                  <a:schemeClr val="tx1"/>
                </a:solidFill>
              </a:rPr>
              <a:t>Store Consent Letter, </a:t>
            </a:r>
            <a:r>
              <a:rPr lang="en-IN" dirty="0" err="1">
                <a:solidFill>
                  <a:schemeClr val="tx1"/>
                </a:solidFill>
              </a:rPr>
              <a:t>PoI</a:t>
            </a:r>
            <a:r>
              <a:rPr lang="en-IN" dirty="0">
                <a:solidFill>
                  <a:schemeClr val="tx1"/>
                </a:solidFill>
              </a:rPr>
              <a:t>, </a:t>
            </a:r>
            <a:r>
              <a:rPr lang="en-IN" dirty="0" err="1">
                <a:solidFill>
                  <a:schemeClr val="tx1"/>
                </a:solidFill>
              </a:rPr>
              <a:t>PoA</a:t>
            </a:r>
            <a:r>
              <a:rPr lang="en-IN" dirty="0">
                <a:solidFill>
                  <a:schemeClr val="tx1"/>
                </a:solidFill>
              </a:rPr>
              <a:t> for Registrar/UIDAI</a:t>
            </a:r>
          </a:p>
          <a:p>
            <a:pPr marL="342900" indent="-342900">
              <a:buFont typeface="Arial" charset="0"/>
              <a:buChar char="•"/>
              <a:defRPr/>
            </a:pPr>
            <a:r>
              <a:rPr lang="en-IN" dirty="0">
                <a:solidFill>
                  <a:schemeClr val="tx1"/>
                </a:solidFill>
              </a:rPr>
              <a:t>Ensure clarity and quality of submitted document. Ensure correct documents are collected against </a:t>
            </a:r>
            <a:r>
              <a:rPr lang="en-IN" dirty="0" err="1">
                <a:solidFill>
                  <a:schemeClr val="tx1"/>
                </a:solidFill>
              </a:rPr>
              <a:t>PoI</a:t>
            </a:r>
            <a:r>
              <a:rPr lang="en-IN" dirty="0">
                <a:solidFill>
                  <a:schemeClr val="tx1"/>
                </a:solidFill>
              </a:rPr>
              <a:t>, </a:t>
            </a:r>
            <a:r>
              <a:rPr lang="en-IN" dirty="0" err="1">
                <a:solidFill>
                  <a:schemeClr val="tx1"/>
                </a:solidFill>
              </a:rPr>
              <a:t>PoA</a:t>
            </a:r>
            <a:r>
              <a:rPr lang="en-IN" dirty="0">
                <a:solidFill>
                  <a:schemeClr val="tx1"/>
                </a:solidFill>
              </a:rPr>
              <a:t>, </a:t>
            </a:r>
            <a:r>
              <a:rPr lang="en-IN" dirty="0" err="1">
                <a:solidFill>
                  <a:schemeClr val="tx1"/>
                </a:solidFill>
              </a:rPr>
              <a:t>DoB</a:t>
            </a:r>
            <a:r>
              <a:rPr lang="en-IN" dirty="0">
                <a:solidFill>
                  <a:schemeClr val="tx1"/>
                </a:solidFill>
              </a:rPr>
              <a:t> and </a:t>
            </a:r>
            <a:r>
              <a:rPr lang="en-IN" dirty="0" err="1">
                <a:solidFill>
                  <a:schemeClr val="tx1"/>
                </a:solidFill>
              </a:rPr>
              <a:t>HoF</a:t>
            </a:r>
            <a:r>
              <a:rPr lang="en-IN" dirty="0">
                <a:solidFill>
                  <a:schemeClr val="tx1"/>
                </a:solidFill>
              </a:rPr>
              <a:t> </a:t>
            </a:r>
          </a:p>
          <a:p>
            <a:pPr marL="342900" indent="-342900">
              <a:buFont typeface="Arial" charset="0"/>
              <a:buChar char="•"/>
              <a:defRPr/>
            </a:pPr>
            <a:r>
              <a:rPr lang="en-IN" dirty="0">
                <a:solidFill>
                  <a:schemeClr val="tx1"/>
                </a:solidFill>
              </a:rPr>
              <a:t>Ensure documents for a resident are tagged together along with consent. Ensure all documents in one set belong to one resident </a:t>
            </a:r>
          </a:p>
          <a:p>
            <a:pPr marL="342900" indent="-342900">
              <a:buFont typeface="Arial" charset="0"/>
              <a:buChar char="•"/>
              <a:defRPr/>
            </a:pPr>
            <a:r>
              <a:rPr lang="en-IN" dirty="0">
                <a:solidFill>
                  <a:schemeClr val="tx1"/>
                </a:solidFill>
              </a:rPr>
              <a:t>File documents in order of enrolment</a:t>
            </a:r>
          </a:p>
          <a:p>
            <a:pPr marL="342900" indent="-342900">
              <a:buFont typeface="Arial" charset="0"/>
              <a:buChar char="•"/>
              <a:defRPr/>
            </a:pPr>
            <a:endParaRPr lang="en-IN" dirty="0">
              <a:solidFill>
                <a:schemeClr val="tx1"/>
              </a:solidFill>
            </a:endParaRPr>
          </a:p>
          <a:p>
            <a:pPr marL="342900" indent="-342900">
              <a:buFont typeface="Arial" charset="0"/>
              <a:buChar char="•"/>
              <a:defRPr/>
            </a:pPr>
            <a:endParaRPr lang="en-IN" dirty="0">
              <a:solidFill>
                <a:schemeClr val="tx1"/>
              </a:solidFill>
            </a:endParaRPr>
          </a:p>
          <a:p>
            <a:pPr marL="342900" indent="-342900">
              <a:buFont typeface="Arial" charset="0"/>
              <a:buChar char="•"/>
              <a:defRPr/>
            </a:pPr>
            <a:endParaRPr lang="en-IN" dirty="0">
              <a:solidFill>
                <a:schemeClr val="tx1"/>
              </a:solidFill>
            </a:endParaRPr>
          </a:p>
          <a:p>
            <a:pPr marL="342900" indent="-342900">
              <a:buFont typeface="Arial" charset="0"/>
              <a:buChar char="•"/>
              <a:defRPr/>
            </a:pPr>
            <a:endParaRPr lang="en-IN" dirty="0">
              <a:solidFill>
                <a:schemeClr val="tx1"/>
              </a:solidFill>
            </a:endParaRPr>
          </a:p>
        </p:txBody>
      </p:sp>
      <p:sp>
        <p:nvSpPr>
          <p:cNvPr id="81928" name="Title 1"/>
          <p:cNvSpPr>
            <a:spLocks noGrp="1"/>
          </p:cNvSpPr>
          <p:nvPr>
            <p:ph type="title"/>
          </p:nvPr>
        </p:nvSpPr>
        <p:spPr bwMode="auto">
          <a:xfrm>
            <a:off x="163513" y="661988"/>
            <a:ext cx="8229600" cy="514350"/>
          </a:xfrm>
          <a:noFill/>
          <a:ln>
            <a:miter lim="800000"/>
            <a:headEnd/>
            <a:tailEnd/>
          </a:ln>
        </p:spPr>
        <p:txBody>
          <a:bodyPr vert="horz" wrap="square" lIns="91440" tIns="45720" rIns="91440" bIns="45720" numCol="1" anchor="t" anchorCtr="0" compatLnSpc="1">
            <a:prstTxWarp prst="textNoShape">
              <a:avLst/>
            </a:prstTxWarp>
          </a:bodyPr>
          <a:lstStyle/>
          <a:p>
            <a:pPr algn="l"/>
            <a:r>
              <a:rPr lang="en-US" sz="1800" b="1" smtClean="0"/>
              <a:t>Roles and Responsibilities</a:t>
            </a:r>
            <a:endParaRPr lang="en-IN" sz="1800" b="1" smtClean="0"/>
          </a:p>
        </p:txBody>
      </p:sp>
      <p:sp>
        <p:nvSpPr>
          <p:cNvPr id="81926" name="Slide Number Placeholder 4"/>
          <p:cNvSpPr>
            <a:spLocks noGrp="1"/>
          </p:cNvSpPr>
          <p:nvPr>
            <p:ph type="sldNum" sz="quarter" idx="4294967295"/>
          </p:nvPr>
        </p:nvSpPr>
        <p:spPr>
          <a:xfrm>
            <a:off x="0" y="6356350"/>
            <a:ext cx="2133600" cy="365125"/>
          </a:xfrm>
          <a:prstGeom prst="rect">
            <a:avLst/>
          </a:prstGeom>
          <a:noFill/>
        </p:spPr>
        <p:txBody>
          <a:bodyPr/>
          <a:lstStyle/>
          <a:p>
            <a:fld id="{8F484BEA-211B-4A88-8400-CB9898B52F0B}" type="slidenum">
              <a:rPr lang="en-US" smtClean="0">
                <a:latin typeface="Arial" pitchFamily="34" charset="0"/>
              </a:rPr>
              <a:pPr/>
              <a:t>66</a:t>
            </a:fld>
            <a:endParaRPr lang="en-US" smtClean="0">
              <a:latin typeface="Arial" pitchFamily="34" charset="0"/>
            </a:endParaRPr>
          </a:p>
        </p:txBody>
      </p:sp>
      <p:sp>
        <p:nvSpPr>
          <p:cNvPr id="9" name="Rectangle 8"/>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a:t>
            </a:r>
          </a:p>
        </p:txBody>
      </p:sp>
      <p:pic>
        <p:nvPicPr>
          <p:cNvPr id="81929" name="Picture 607" descr="MC900090198[1]"/>
          <p:cNvPicPr>
            <a:picLocks noChangeAspect="1" noChangeArrowheads="1"/>
          </p:cNvPicPr>
          <p:nvPr/>
        </p:nvPicPr>
        <p:blipFill>
          <a:blip r:embed="rId3"/>
          <a:srcRect/>
          <a:stretch>
            <a:fillRect/>
          </a:stretch>
        </p:blipFill>
        <p:spPr bwMode="auto">
          <a:xfrm>
            <a:off x="152400" y="1066800"/>
            <a:ext cx="1638300"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itle 1"/>
          <p:cNvSpPr>
            <a:spLocks noGrp="1"/>
          </p:cNvSpPr>
          <p:nvPr>
            <p:ph type="title"/>
          </p:nvPr>
        </p:nvSpPr>
        <p:spPr bwMode="auto">
          <a:xfrm>
            <a:off x="163513" y="661988"/>
            <a:ext cx="8229600" cy="514350"/>
          </a:xfrm>
          <a:noFill/>
          <a:ln>
            <a:miter lim="800000"/>
            <a:headEnd/>
            <a:tailEnd/>
          </a:ln>
        </p:spPr>
        <p:txBody>
          <a:bodyPr vert="horz" wrap="square" lIns="91440" tIns="45720" rIns="91440" bIns="45720" numCol="1" anchor="t" anchorCtr="0" compatLnSpc="1">
            <a:prstTxWarp prst="textNoShape">
              <a:avLst/>
            </a:prstTxWarp>
          </a:bodyPr>
          <a:lstStyle/>
          <a:p>
            <a:pPr algn="l"/>
            <a:r>
              <a:rPr lang="en-US" sz="1800" b="1" smtClean="0"/>
              <a:t>EA Beginning of Day (BoD) Activities</a:t>
            </a:r>
            <a:endParaRPr lang="en-IN" sz="1800" b="1" smtClean="0"/>
          </a:p>
        </p:txBody>
      </p:sp>
      <p:sp>
        <p:nvSpPr>
          <p:cNvPr id="82946" name="Slide Number Placeholder 4"/>
          <p:cNvSpPr>
            <a:spLocks noGrp="1"/>
          </p:cNvSpPr>
          <p:nvPr>
            <p:ph type="sldNum" sz="quarter" idx="4294967295"/>
          </p:nvPr>
        </p:nvSpPr>
        <p:spPr>
          <a:xfrm>
            <a:off x="0" y="6356350"/>
            <a:ext cx="2133600" cy="365125"/>
          </a:xfrm>
          <a:prstGeom prst="rect">
            <a:avLst/>
          </a:prstGeom>
          <a:noFill/>
        </p:spPr>
        <p:txBody>
          <a:bodyPr/>
          <a:lstStyle/>
          <a:p>
            <a:fld id="{1A11AE55-9570-469F-8001-BC5CD7749E49}" type="slidenum">
              <a:rPr lang="en-US" smtClean="0">
                <a:latin typeface="Arial" pitchFamily="34" charset="0"/>
              </a:rPr>
              <a:pPr/>
              <a:t>67</a:t>
            </a:fld>
            <a:endParaRPr lang="en-US" smtClean="0">
              <a:latin typeface="Arial" pitchFamily="34" charset="0"/>
            </a:endParaRPr>
          </a:p>
        </p:txBody>
      </p:sp>
      <p:sp>
        <p:nvSpPr>
          <p:cNvPr id="9" name="Rectangle 8"/>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a:t>
            </a:r>
          </a:p>
        </p:txBody>
      </p:sp>
      <p:pic>
        <p:nvPicPr>
          <p:cNvPr id="82949" name="Picture 2" descr="C:\Users\kms\AppData\Local\Microsoft\Windows\Temporary Internet Files\Content.IE5\GR43708G\MM900365156[1].gif"/>
          <p:cNvPicPr>
            <a:picLocks noChangeAspect="1" noChangeArrowheads="1" noCrop="1"/>
          </p:cNvPicPr>
          <p:nvPr/>
        </p:nvPicPr>
        <p:blipFill>
          <a:blip r:embed="rId3"/>
          <a:srcRect/>
          <a:stretch>
            <a:fillRect/>
          </a:stretch>
        </p:blipFill>
        <p:spPr bwMode="auto">
          <a:xfrm>
            <a:off x="5867400" y="1066800"/>
            <a:ext cx="2590800" cy="2638425"/>
          </a:xfrm>
          <a:prstGeom prst="rect">
            <a:avLst/>
          </a:prstGeom>
          <a:noFill/>
          <a:ln w="9525">
            <a:noFill/>
            <a:miter lim="800000"/>
            <a:headEnd/>
            <a:tailEnd/>
          </a:ln>
        </p:spPr>
      </p:pic>
      <p:sp>
        <p:nvSpPr>
          <p:cNvPr id="82950" name="Rectangle 9"/>
          <p:cNvSpPr>
            <a:spLocks noChangeArrowheads="1"/>
          </p:cNvSpPr>
          <p:nvPr/>
        </p:nvSpPr>
        <p:spPr bwMode="auto">
          <a:xfrm>
            <a:off x="228600" y="1143000"/>
            <a:ext cx="4572000" cy="1908175"/>
          </a:xfrm>
          <a:prstGeom prst="rect">
            <a:avLst/>
          </a:prstGeom>
          <a:noFill/>
          <a:ln w="9525">
            <a:noFill/>
            <a:miter lim="800000"/>
            <a:headEnd/>
            <a:tailEnd/>
          </a:ln>
        </p:spPr>
        <p:txBody>
          <a:bodyPr>
            <a:spAutoFit/>
          </a:bodyPr>
          <a:lstStyle/>
          <a:p>
            <a:pPr marL="342900" indent="-342900">
              <a:spcBef>
                <a:spcPts val="600"/>
              </a:spcBef>
              <a:buFont typeface="Arial" pitchFamily="34" charset="0"/>
              <a:buChar char="•"/>
            </a:pPr>
            <a:r>
              <a:rPr lang="en-US"/>
              <a:t>Review Setting up Enrolment Centre Checklist and ensure all requirements are in place. </a:t>
            </a:r>
          </a:p>
          <a:p>
            <a:pPr marL="342900" indent="-342900">
              <a:spcBef>
                <a:spcPts val="600"/>
              </a:spcBef>
              <a:buFont typeface="Arial" pitchFamily="34" charset="0"/>
              <a:buChar char="•"/>
            </a:pPr>
            <a:r>
              <a:rPr lang="en-US"/>
              <a:t>Enrolment Agency Supervisor should sign off the checklist.</a:t>
            </a:r>
          </a:p>
          <a:p>
            <a:pPr marL="342900" indent="-342900">
              <a:spcBef>
                <a:spcPts val="600"/>
              </a:spcBef>
              <a:buFont typeface="Arial" pitchFamily="34" charset="0"/>
              <a:buChar char="•"/>
            </a:pPr>
            <a:r>
              <a:rPr lang="en-IN"/>
              <a:t> </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itle 1"/>
          <p:cNvSpPr>
            <a:spLocks noGrp="1"/>
          </p:cNvSpPr>
          <p:nvPr>
            <p:ph type="title"/>
          </p:nvPr>
        </p:nvSpPr>
        <p:spPr bwMode="auto">
          <a:xfrm>
            <a:off x="163513" y="661988"/>
            <a:ext cx="8229600" cy="514350"/>
          </a:xfrm>
          <a:noFill/>
          <a:ln>
            <a:miter lim="800000"/>
            <a:headEnd/>
            <a:tailEnd/>
          </a:ln>
        </p:spPr>
        <p:txBody>
          <a:bodyPr vert="horz" wrap="square" lIns="91440" tIns="45720" rIns="91440" bIns="45720" numCol="1" anchor="t" anchorCtr="0" compatLnSpc="1">
            <a:prstTxWarp prst="textNoShape">
              <a:avLst/>
            </a:prstTxWarp>
          </a:bodyPr>
          <a:lstStyle/>
          <a:p>
            <a:pPr algn="l"/>
            <a:r>
              <a:rPr lang="en-US" sz="1800" b="1" smtClean="0"/>
              <a:t>EA End of Day (EoD) Activities</a:t>
            </a:r>
            <a:endParaRPr lang="en-IN" sz="1800" b="1" smtClean="0"/>
          </a:p>
        </p:txBody>
      </p:sp>
      <p:sp>
        <p:nvSpPr>
          <p:cNvPr id="83970" name="Slide Number Placeholder 4"/>
          <p:cNvSpPr>
            <a:spLocks noGrp="1"/>
          </p:cNvSpPr>
          <p:nvPr>
            <p:ph type="sldNum" sz="quarter" idx="4294967295"/>
          </p:nvPr>
        </p:nvSpPr>
        <p:spPr>
          <a:xfrm>
            <a:off x="0" y="6356350"/>
            <a:ext cx="2133600" cy="365125"/>
          </a:xfrm>
          <a:prstGeom prst="rect">
            <a:avLst/>
          </a:prstGeom>
          <a:noFill/>
        </p:spPr>
        <p:txBody>
          <a:bodyPr/>
          <a:lstStyle/>
          <a:p>
            <a:fld id="{F6F6CB40-EC18-4C0A-B1ED-61F61C117A3C}" type="slidenum">
              <a:rPr lang="en-US" smtClean="0">
                <a:latin typeface="Arial" pitchFamily="34" charset="0"/>
              </a:rPr>
              <a:pPr/>
              <a:t>68</a:t>
            </a:fld>
            <a:endParaRPr lang="en-US" smtClean="0">
              <a:latin typeface="Arial" pitchFamily="34" charset="0"/>
            </a:endParaRPr>
          </a:p>
        </p:txBody>
      </p:sp>
      <p:sp>
        <p:nvSpPr>
          <p:cNvPr id="9" name="Rectangle 8"/>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a:t>
            </a:r>
          </a:p>
        </p:txBody>
      </p:sp>
      <p:sp>
        <p:nvSpPr>
          <p:cNvPr id="83973" name="Rectangle 10"/>
          <p:cNvSpPr>
            <a:spLocks noChangeArrowheads="1"/>
          </p:cNvSpPr>
          <p:nvPr/>
        </p:nvSpPr>
        <p:spPr bwMode="auto">
          <a:xfrm>
            <a:off x="228600" y="1295400"/>
            <a:ext cx="4572000" cy="1200150"/>
          </a:xfrm>
          <a:prstGeom prst="rect">
            <a:avLst/>
          </a:prstGeom>
          <a:noFill/>
          <a:ln w="9525">
            <a:noFill/>
            <a:miter lim="800000"/>
            <a:headEnd/>
            <a:tailEnd/>
          </a:ln>
        </p:spPr>
        <p:txBody>
          <a:bodyPr>
            <a:spAutoFit/>
          </a:bodyPr>
          <a:lstStyle/>
          <a:p>
            <a:pPr marL="342900" indent="-342900">
              <a:buFont typeface="Arial" pitchFamily="34" charset="0"/>
              <a:buChar char="•"/>
            </a:pPr>
            <a:r>
              <a:rPr lang="en-US"/>
              <a:t>Supervisor must Review all enrolments of the day to ensure that data entered in the Aadhaar client is correct for each resident. </a:t>
            </a:r>
          </a:p>
        </p:txBody>
      </p:sp>
      <p:pic>
        <p:nvPicPr>
          <p:cNvPr id="83974" name="Picture 19"/>
          <p:cNvPicPr>
            <a:picLocks noChangeAspect="1" noChangeArrowheads="1"/>
          </p:cNvPicPr>
          <p:nvPr/>
        </p:nvPicPr>
        <p:blipFill>
          <a:blip r:embed="rId3"/>
          <a:srcRect/>
          <a:stretch>
            <a:fillRect/>
          </a:stretch>
        </p:blipFill>
        <p:spPr bwMode="auto">
          <a:xfrm>
            <a:off x="1752600" y="2514600"/>
            <a:ext cx="4773613" cy="3581400"/>
          </a:xfrm>
          <a:prstGeom prst="rect">
            <a:avLst/>
          </a:prstGeom>
          <a:noFill/>
          <a:ln w="9525">
            <a:noFill/>
            <a:miter lim="800000"/>
            <a:headEnd/>
            <a:tailEnd/>
          </a:ln>
        </p:spPr>
      </p:pic>
      <p:pic>
        <p:nvPicPr>
          <p:cNvPr id="83975" name="Picture 5" descr="C:\Users\kms\AppData\Local\Microsoft\Windows\Temporary Internet Files\Content.IE5\41FAI3I9\MP900316912[1].jpg"/>
          <p:cNvPicPr>
            <a:picLocks noChangeAspect="1" noChangeArrowheads="1"/>
          </p:cNvPicPr>
          <p:nvPr/>
        </p:nvPicPr>
        <p:blipFill>
          <a:blip r:embed="rId4"/>
          <a:srcRect/>
          <a:stretch>
            <a:fillRect/>
          </a:stretch>
        </p:blipFill>
        <p:spPr bwMode="auto">
          <a:xfrm>
            <a:off x="6908800" y="1143000"/>
            <a:ext cx="20828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itle 1"/>
          <p:cNvSpPr>
            <a:spLocks noGrp="1"/>
          </p:cNvSpPr>
          <p:nvPr>
            <p:ph type="title"/>
          </p:nvPr>
        </p:nvSpPr>
        <p:spPr bwMode="auto">
          <a:xfrm>
            <a:off x="163513" y="661988"/>
            <a:ext cx="8229600" cy="514350"/>
          </a:xfrm>
          <a:noFill/>
          <a:ln>
            <a:miter lim="800000"/>
            <a:headEnd/>
            <a:tailEnd/>
          </a:ln>
        </p:spPr>
        <p:txBody>
          <a:bodyPr vert="horz" wrap="square" lIns="91440" tIns="45720" rIns="91440" bIns="45720" numCol="1" anchor="t" anchorCtr="0" compatLnSpc="1">
            <a:prstTxWarp prst="textNoShape">
              <a:avLst/>
            </a:prstTxWarp>
          </a:bodyPr>
          <a:lstStyle/>
          <a:p>
            <a:pPr algn="l"/>
            <a:r>
              <a:rPr lang="en-US" sz="1800" b="1" smtClean="0"/>
              <a:t>EA End of Day (EoD) Activities (</a:t>
            </a:r>
            <a:r>
              <a:rPr lang="en-US" sz="1800" b="1" smtClean="0">
                <a:solidFill>
                  <a:schemeClr val="tx1"/>
                </a:solidFill>
              </a:rPr>
              <a:t>Contd..)</a:t>
            </a:r>
            <a:endParaRPr lang="en-IN" sz="1800" b="1" smtClean="0">
              <a:solidFill>
                <a:schemeClr val="tx1"/>
              </a:solidFill>
            </a:endParaRPr>
          </a:p>
        </p:txBody>
      </p:sp>
      <p:sp>
        <p:nvSpPr>
          <p:cNvPr id="84994" name="Slide Number Placeholder 4"/>
          <p:cNvSpPr>
            <a:spLocks noGrp="1"/>
          </p:cNvSpPr>
          <p:nvPr>
            <p:ph type="sldNum" sz="quarter" idx="4294967295"/>
          </p:nvPr>
        </p:nvSpPr>
        <p:spPr>
          <a:xfrm>
            <a:off x="0" y="6356350"/>
            <a:ext cx="2133600" cy="365125"/>
          </a:xfrm>
          <a:prstGeom prst="rect">
            <a:avLst/>
          </a:prstGeom>
          <a:noFill/>
        </p:spPr>
        <p:txBody>
          <a:bodyPr/>
          <a:lstStyle/>
          <a:p>
            <a:fld id="{5CF7C9D5-DAAC-45AA-9515-58FBB358B0E6}" type="slidenum">
              <a:rPr lang="en-US" smtClean="0">
                <a:latin typeface="Arial" pitchFamily="34" charset="0"/>
              </a:rPr>
              <a:pPr/>
              <a:t>69</a:t>
            </a:fld>
            <a:endParaRPr lang="en-US" smtClean="0">
              <a:latin typeface="Arial" pitchFamily="34" charset="0"/>
            </a:endParaRPr>
          </a:p>
        </p:txBody>
      </p:sp>
      <p:sp>
        <p:nvSpPr>
          <p:cNvPr id="9" name="Rectangle 8"/>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a:t>
            </a:r>
          </a:p>
        </p:txBody>
      </p:sp>
      <p:sp>
        <p:nvSpPr>
          <p:cNvPr id="84997" name="Rectangle 13"/>
          <p:cNvSpPr>
            <a:spLocks noChangeArrowheads="1"/>
          </p:cNvSpPr>
          <p:nvPr/>
        </p:nvSpPr>
        <p:spPr bwMode="auto">
          <a:xfrm>
            <a:off x="0" y="1295400"/>
            <a:ext cx="5562600" cy="4462463"/>
          </a:xfrm>
          <a:prstGeom prst="rect">
            <a:avLst/>
          </a:prstGeom>
          <a:noFill/>
          <a:ln w="9525">
            <a:noFill/>
            <a:miter lim="800000"/>
            <a:headEnd/>
            <a:tailEnd/>
          </a:ln>
        </p:spPr>
        <p:txBody>
          <a:bodyPr tIns="0" bIns="0" anchor="ctr">
            <a:spAutoFit/>
          </a:bodyPr>
          <a:lstStyle/>
          <a:p>
            <a:pPr marL="342900" indent="-342900" eaLnBrk="0" hangingPunct="0">
              <a:spcAft>
                <a:spcPts val="600"/>
              </a:spcAft>
              <a:buFont typeface="Arial" pitchFamily="34" charset="0"/>
              <a:buAutoNum type="arabicPeriod"/>
            </a:pPr>
            <a:r>
              <a:rPr lang="en-US">
                <a:cs typeface="Times New Roman" pitchFamily="18" charset="0"/>
              </a:rPr>
              <a:t>Packets Rejected by Introducer will not be available to the Supervisor for Review. These packets will get exported when Export is called. </a:t>
            </a:r>
            <a:endParaRPr lang="en-US"/>
          </a:p>
          <a:p>
            <a:pPr marL="342900" indent="-342900" eaLnBrk="0" hangingPunct="0">
              <a:spcAft>
                <a:spcPts val="600"/>
              </a:spcAft>
              <a:buFont typeface="Arial" pitchFamily="34" charset="0"/>
              <a:buAutoNum type="arabicPeriod"/>
            </a:pPr>
            <a:r>
              <a:rPr lang="en-US">
                <a:cs typeface="Times New Roman" pitchFamily="18" charset="0"/>
              </a:rPr>
              <a:t>Export Data for transfer to CIDR </a:t>
            </a:r>
            <a:endParaRPr lang="en-US"/>
          </a:p>
          <a:p>
            <a:pPr marL="342900" indent="-342900" eaLnBrk="0" hangingPunct="0">
              <a:spcAft>
                <a:spcPts val="600"/>
              </a:spcAft>
              <a:buFont typeface="Arial" pitchFamily="34" charset="0"/>
              <a:buAutoNum type="arabicPeriod"/>
            </a:pPr>
            <a:r>
              <a:rPr lang="en-US">
                <a:cs typeface="Times New Roman" pitchFamily="18" charset="0"/>
              </a:rPr>
              <a:t>Maintain a </a:t>
            </a:r>
            <a:r>
              <a:rPr lang="en-US" b="1">
                <a:cs typeface="Times New Roman" pitchFamily="18" charset="0"/>
              </a:rPr>
              <a:t>Register</a:t>
            </a:r>
            <a:r>
              <a:rPr lang="en-US">
                <a:cs typeface="Times New Roman" pitchFamily="18" charset="0"/>
              </a:rPr>
              <a:t> for data exported. Record date, station number and packets exported at each station.</a:t>
            </a:r>
            <a:endParaRPr lang="en-US"/>
          </a:p>
          <a:p>
            <a:pPr marL="342900" indent="-342900" eaLnBrk="0" hangingPunct="0">
              <a:spcAft>
                <a:spcPts val="600"/>
              </a:spcAft>
              <a:buFont typeface="Arial" pitchFamily="34" charset="0"/>
              <a:buAutoNum type="arabicPeriod"/>
            </a:pPr>
            <a:r>
              <a:rPr lang="en-US">
                <a:cs typeface="Times New Roman" pitchFamily="18" charset="0"/>
              </a:rPr>
              <a:t>Take End of Day back up (note that backup is required twice a day preferable one during lunch time and another at end of day. Backup needs to be maintained for at least 60 days) and record the date and station number where the backup was done in the </a:t>
            </a:r>
            <a:r>
              <a:rPr lang="en-US" b="1">
                <a:cs typeface="Times New Roman" pitchFamily="18" charset="0"/>
              </a:rPr>
              <a:t>Register</a:t>
            </a:r>
            <a:endParaRPr lang="en-US"/>
          </a:p>
          <a:p>
            <a:pPr marL="342900" indent="-342900" eaLnBrk="0" hangingPunct="0">
              <a:spcAft>
                <a:spcPts val="600"/>
              </a:spcAft>
              <a:buFont typeface="Arial" pitchFamily="34" charset="0"/>
              <a:buAutoNum type="arabicPeriod"/>
            </a:pPr>
            <a:r>
              <a:rPr lang="en-US">
                <a:cs typeface="Times New Roman" pitchFamily="18" charset="0"/>
              </a:rPr>
              <a:t>The number of consents for enrolment should match the number of packets exported. </a:t>
            </a:r>
            <a:endParaRPr lang="en-US"/>
          </a:p>
        </p:txBody>
      </p:sp>
      <p:pic>
        <p:nvPicPr>
          <p:cNvPr id="84998" name="Picture 620"/>
          <p:cNvPicPr>
            <a:picLocks noChangeAspect="1" noChangeArrowheads="1"/>
          </p:cNvPicPr>
          <p:nvPr/>
        </p:nvPicPr>
        <p:blipFill>
          <a:blip r:embed="rId3"/>
          <a:srcRect/>
          <a:stretch>
            <a:fillRect/>
          </a:stretch>
        </p:blipFill>
        <p:spPr bwMode="auto">
          <a:xfrm>
            <a:off x="5715000" y="1371600"/>
            <a:ext cx="2914650" cy="1581150"/>
          </a:xfrm>
          <a:prstGeom prst="rect">
            <a:avLst/>
          </a:prstGeom>
          <a:noFill/>
          <a:ln w="9525">
            <a:noFill/>
            <a:miter lim="800000"/>
            <a:headEnd/>
            <a:tailEnd/>
          </a:ln>
        </p:spPr>
      </p:pic>
      <p:sp>
        <p:nvSpPr>
          <p:cNvPr id="84999" name="TextBox 21"/>
          <p:cNvSpPr txBox="1">
            <a:spLocks noChangeArrowheads="1"/>
          </p:cNvSpPr>
          <p:nvPr/>
        </p:nvSpPr>
        <p:spPr bwMode="auto">
          <a:xfrm>
            <a:off x="6629400" y="2209800"/>
            <a:ext cx="1066800" cy="369888"/>
          </a:xfrm>
          <a:prstGeom prst="rect">
            <a:avLst/>
          </a:prstGeom>
          <a:noFill/>
          <a:ln w="9525">
            <a:noFill/>
            <a:miter lim="800000"/>
            <a:headEnd/>
            <a:tailEnd/>
          </a:ln>
        </p:spPr>
        <p:txBody>
          <a:bodyPr>
            <a:spAutoFit/>
          </a:bodyPr>
          <a:lstStyle/>
          <a:p>
            <a:pPr algn="ctr"/>
            <a:r>
              <a:rPr lang="en-US"/>
              <a:t>SFTP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3"/>
          <p:cNvSpPr txBox="1">
            <a:spLocks noChangeArrowheads="1"/>
          </p:cNvSpPr>
          <p:nvPr/>
        </p:nvSpPr>
        <p:spPr bwMode="auto">
          <a:xfrm>
            <a:off x="1676400" y="1219200"/>
            <a:ext cx="5867400" cy="954088"/>
          </a:xfrm>
          <a:prstGeom prst="rect">
            <a:avLst/>
          </a:prstGeom>
          <a:noFill/>
          <a:ln w="9525">
            <a:noFill/>
            <a:miter lim="800000"/>
            <a:headEnd/>
            <a:tailEnd/>
          </a:ln>
        </p:spPr>
        <p:txBody>
          <a:bodyPr>
            <a:spAutoFit/>
          </a:bodyPr>
          <a:lstStyle/>
          <a:p>
            <a:pPr algn="ctr"/>
            <a:r>
              <a:rPr lang="en-US" sz="2800" b="1"/>
              <a:t>Enrolment Agencies</a:t>
            </a:r>
          </a:p>
          <a:p>
            <a:pPr algn="ctr"/>
            <a:endParaRPr lang="en-US" sz="2800" b="1"/>
          </a:p>
        </p:txBody>
      </p:sp>
      <p:sp>
        <p:nvSpPr>
          <p:cNvPr id="11268" name="TextBox 5"/>
          <p:cNvSpPr txBox="1">
            <a:spLocks noChangeArrowheads="1"/>
          </p:cNvSpPr>
          <p:nvPr/>
        </p:nvSpPr>
        <p:spPr bwMode="auto">
          <a:xfrm>
            <a:off x="457200" y="1928813"/>
            <a:ext cx="8229600" cy="1384300"/>
          </a:xfrm>
          <a:prstGeom prst="rect">
            <a:avLst/>
          </a:prstGeom>
          <a:noFill/>
          <a:ln w="9525">
            <a:noFill/>
            <a:miter lim="800000"/>
            <a:headEnd/>
            <a:tailEnd/>
          </a:ln>
        </p:spPr>
        <p:txBody>
          <a:bodyPr>
            <a:spAutoFit/>
          </a:bodyPr>
          <a:lstStyle/>
          <a:p>
            <a:r>
              <a:rPr lang="en-US" sz="2800"/>
              <a:t>These are agencies appointed by the Registrar for the collection of demographic and biometric data in areas assigned by the Registrar.</a:t>
            </a:r>
          </a:p>
        </p:txBody>
      </p:sp>
      <p:sp>
        <p:nvSpPr>
          <p:cNvPr id="11269" name="TextBox 6"/>
          <p:cNvSpPr txBox="1">
            <a:spLocks noChangeArrowheads="1"/>
          </p:cNvSpPr>
          <p:nvPr/>
        </p:nvSpPr>
        <p:spPr bwMode="auto">
          <a:xfrm>
            <a:off x="457200" y="3733800"/>
            <a:ext cx="7696200" cy="954088"/>
          </a:xfrm>
          <a:prstGeom prst="rect">
            <a:avLst/>
          </a:prstGeom>
          <a:noFill/>
          <a:ln w="9525">
            <a:noFill/>
            <a:miter lim="800000"/>
            <a:headEnd/>
            <a:tailEnd/>
          </a:ln>
        </p:spPr>
        <p:txBody>
          <a:bodyPr>
            <a:spAutoFit/>
          </a:bodyPr>
          <a:lstStyle/>
          <a:p>
            <a:r>
              <a:rPr lang="en-US" sz="2800"/>
              <a:t>They may be third party agencies empanelled by UIDAI. </a:t>
            </a:r>
          </a:p>
        </p:txBody>
      </p:sp>
      <p:sp>
        <p:nvSpPr>
          <p:cNvPr id="21509" name="Slide Number Placeholder 5"/>
          <p:cNvSpPr>
            <a:spLocks noGrp="1"/>
          </p:cNvSpPr>
          <p:nvPr>
            <p:ph type="sldNum" sz="quarter" idx="4294967295"/>
          </p:nvPr>
        </p:nvSpPr>
        <p:spPr>
          <a:xfrm>
            <a:off x="0" y="6356350"/>
            <a:ext cx="2133600" cy="365125"/>
          </a:xfrm>
          <a:prstGeom prst="rect">
            <a:avLst/>
          </a:prstGeom>
          <a:noFill/>
        </p:spPr>
        <p:txBody>
          <a:bodyPr/>
          <a:lstStyle/>
          <a:p>
            <a:fld id="{DF214FBD-D181-4127-AECD-1FE46935EFF7}" type="slidenum">
              <a:rPr lang="en-US" smtClean="0">
                <a:latin typeface="Arial" pitchFamily="34" charset="0"/>
              </a:rPr>
              <a:pPr/>
              <a:t>7</a:t>
            </a:fld>
            <a:endParaRPr lang="en-US" smtClean="0">
              <a:latin typeface="Arial" pitchFamily="34" charset="0"/>
            </a:endParaRPr>
          </a:p>
        </p:txBody>
      </p:sp>
      <p:sp>
        <p:nvSpPr>
          <p:cNvPr id="7" name="Rectangle 6"/>
          <p:cNvSpPr/>
          <p:nvPr/>
        </p:nvSpPr>
        <p:spPr>
          <a:xfrm>
            <a:off x="0" y="228600"/>
            <a:ext cx="64008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 – Entities: Enrolment Agency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269"/>
                                        </p:tgtEl>
                                        <p:attrNameLst>
                                          <p:attrName>style.visibility</p:attrName>
                                        </p:attrNameLst>
                                      </p:cBhvr>
                                      <p:to>
                                        <p:strVal val="visible"/>
                                      </p:to>
                                    </p:set>
                                    <p:animEffect transition="in" filter="blinds(horizontal)">
                                      <p:cBhvr>
                                        <p:cTn id="10"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2"/>
          <p:cNvSpPr>
            <a:spLocks noGrp="1"/>
          </p:cNvSpPr>
          <p:nvPr>
            <p:ph type="sldNum" sz="quarter" idx="4294967295"/>
          </p:nvPr>
        </p:nvSpPr>
        <p:spPr>
          <a:xfrm>
            <a:off x="0" y="6356350"/>
            <a:ext cx="2133600" cy="365125"/>
          </a:xfrm>
          <a:prstGeom prst="rect">
            <a:avLst/>
          </a:prstGeom>
          <a:noFill/>
        </p:spPr>
        <p:txBody>
          <a:bodyPr/>
          <a:lstStyle/>
          <a:p>
            <a:fld id="{2B3B08F3-528F-4213-8401-A150F6C8C36F}" type="slidenum">
              <a:rPr lang="en-US" smtClean="0">
                <a:latin typeface="Arial" pitchFamily="34" charset="0"/>
              </a:rPr>
              <a:pPr/>
              <a:t>70</a:t>
            </a:fld>
            <a:endParaRPr lang="en-US" smtClean="0">
              <a:latin typeface="Arial" pitchFamily="34" charset="0"/>
            </a:endParaRPr>
          </a:p>
        </p:txBody>
      </p:sp>
      <p:sp>
        <p:nvSpPr>
          <p:cNvPr id="4" name="Rectangle 3"/>
          <p:cNvSpPr/>
          <p:nvPr/>
        </p:nvSpPr>
        <p:spPr>
          <a:xfrm>
            <a:off x="228600" y="228600"/>
            <a:ext cx="4331921"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a:t>
            </a:r>
          </a:p>
        </p:txBody>
      </p:sp>
      <p:sp>
        <p:nvSpPr>
          <p:cNvPr id="5" name="Title 1"/>
          <p:cNvSpPr txBox="1">
            <a:spLocks/>
          </p:cNvSpPr>
          <p:nvPr/>
        </p:nvSpPr>
        <p:spPr bwMode="auto">
          <a:xfrm>
            <a:off x="163513" y="661988"/>
            <a:ext cx="8229600" cy="514350"/>
          </a:xfrm>
          <a:prstGeom prst="rect">
            <a:avLst/>
          </a:prstGeom>
          <a:noFill/>
          <a:ln>
            <a:miter lim="800000"/>
            <a:headEnd/>
            <a:tailEnd/>
          </a:ln>
        </p:spPr>
        <p:txBody>
          <a:bodyPr/>
          <a:lstStyle/>
          <a:p>
            <a:pPr eaLnBrk="0" hangingPunct="0">
              <a:defRPr/>
            </a:pPr>
            <a:r>
              <a:rPr lang="en-US" b="1" kern="0" dirty="0">
                <a:solidFill>
                  <a:schemeClr val="tx2"/>
                </a:solidFill>
                <a:latin typeface="+mj-lt"/>
                <a:ea typeface="+mj-ea"/>
                <a:cs typeface="+mj-cs"/>
              </a:rPr>
              <a:t>EA End of Day (</a:t>
            </a:r>
            <a:r>
              <a:rPr lang="en-US" b="1" kern="0" dirty="0" err="1">
                <a:solidFill>
                  <a:schemeClr val="tx2"/>
                </a:solidFill>
                <a:latin typeface="+mj-lt"/>
                <a:ea typeface="+mj-ea"/>
                <a:cs typeface="+mj-cs"/>
              </a:rPr>
              <a:t>EoD</a:t>
            </a:r>
            <a:r>
              <a:rPr lang="en-US" b="1" kern="0" dirty="0">
                <a:solidFill>
                  <a:schemeClr val="tx2"/>
                </a:solidFill>
                <a:latin typeface="+mj-lt"/>
                <a:ea typeface="+mj-ea"/>
                <a:cs typeface="+mj-cs"/>
              </a:rPr>
              <a:t>) Activities (</a:t>
            </a:r>
            <a:r>
              <a:rPr lang="en-US" b="1" kern="0" dirty="0">
                <a:latin typeface="+mj-lt"/>
                <a:ea typeface="+mj-ea"/>
                <a:cs typeface="+mj-cs"/>
              </a:rPr>
              <a:t>Contd..)</a:t>
            </a:r>
            <a:endParaRPr lang="en-IN" b="1" kern="0" dirty="0">
              <a:latin typeface="+mj-lt"/>
              <a:ea typeface="+mj-ea"/>
              <a:cs typeface="+mj-cs"/>
            </a:endParaRPr>
          </a:p>
        </p:txBody>
      </p:sp>
      <p:sp>
        <p:nvSpPr>
          <p:cNvPr id="6" name="Rectangle 13"/>
          <p:cNvSpPr>
            <a:spLocks noChangeArrowheads="1"/>
          </p:cNvSpPr>
          <p:nvPr/>
        </p:nvSpPr>
        <p:spPr bwMode="auto">
          <a:xfrm>
            <a:off x="0" y="1066800"/>
            <a:ext cx="5486400" cy="5340350"/>
          </a:xfrm>
          <a:prstGeom prst="rect">
            <a:avLst/>
          </a:prstGeom>
          <a:noFill/>
          <a:ln w="9525">
            <a:noFill/>
            <a:miter lim="800000"/>
            <a:headEnd/>
            <a:tailEnd/>
          </a:ln>
          <a:effectLst/>
        </p:spPr>
        <p:txBody>
          <a:bodyPr tIns="0" bIns="0" anchor="ctr">
            <a:spAutoFit/>
          </a:bodyPr>
          <a:lstStyle/>
          <a:p>
            <a:pPr marL="342900" indent="-342900" eaLnBrk="0" hangingPunct="0">
              <a:spcAft>
                <a:spcPts val="600"/>
              </a:spcAft>
              <a:buFont typeface="+mj-lt"/>
              <a:buAutoNum type="arabicPeriod" startAt="6"/>
              <a:defRPr/>
            </a:pPr>
            <a:r>
              <a:rPr lang="en-US" dirty="0">
                <a:ea typeface="Times New Roman" pitchFamily="18" charset="0"/>
                <a:cs typeface="Times New Roman" pitchFamily="18" charset="0"/>
              </a:rPr>
              <a:t>End of Day meeting at centre for sharing learning-of-the-day and issues faced.</a:t>
            </a:r>
            <a:r>
              <a:rPr lang="en-US" dirty="0"/>
              <a:t> </a:t>
            </a:r>
          </a:p>
          <a:p>
            <a:pPr marL="342900" indent="-342900">
              <a:spcAft>
                <a:spcPts val="600"/>
              </a:spcAft>
              <a:buFont typeface="+mj-lt"/>
              <a:buAutoNum type="arabicPeriod" startAt="6"/>
              <a:defRPr/>
            </a:pPr>
            <a:r>
              <a:rPr lang="en-US" dirty="0">
                <a:latin typeface="Arial" charset="0"/>
              </a:rPr>
              <a:t>Make arrangements for replacement of faulty devices, hardware and other logistics for next day enrolments.</a:t>
            </a:r>
          </a:p>
          <a:p>
            <a:pPr marL="342900" indent="-342900">
              <a:spcAft>
                <a:spcPts val="600"/>
              </a:spcAft>
              <a:buFont typeface="+mj-lt"/>
              <a:buAutoNum type="arabicPeriod" startAt="6"/>
              <a:defRPr/>
            </a:pPr>
            <a:r>
              <a:rPr lang="en-US" dirty="0">
                <a:latin typeface="Arial" charset="0"/>
              </a:rPr>
              <a:t>Hand over completed documents (</a:t>
            </a:r>
            <a:r>
              <a:rPr lang="en-US" dirty="0" err="1">
                <a:latin typeface="Arial" charset="0"/>
              </a:rPr>
              <a:t>PoI</a:t>
            </a:r>
            <a:r>
              <a:rPr lang="en-US" dirty="0">
                <a:latin typeface="Arial" charset="0"/>
              </a:rPr>
              <a:t>, </a:t>
            </a:r>
            <a:r>
              <a:rPr lang="en-US" dirty="0" err="1">
                <a:latin typeface="Arial" charset="0"/>
              </a:rPr>
              <a:t>PoA</a:t>
            </a:r>
            <a:r>
              <a:rPr lang="en-US" dirty="0">
                <a:latin typeface="Arial" charset="0"/>
              </a:rPr>
              <a:t> and Consent Form) and enrolment forms to Registrar’s Supervisor with pickup list of documents.  </a:t>
            </a:r>
          </a:p>
          <a:p>
            <a:pPr marL="342900" indent="-342900">
              <a:spcAft>
                <a:spcPts val="600"/>
              </a:spcAft>
              <a:buFont typeface="+mj-lt"/>
              <a:buAutoNum type="arabicPeriod" startAt="6"/>
              <a:defRPr/>
            </a:pPr>
            <a:r>
              <a:rPr lang="en-US" dirty="0">
                <a:latin typeface="Arial" charset="0"/>
              </a:rPr>
              <a:t>Ensure all devices and laptops are shut down. Check power off to avoid accidents. Ensure security arrangements for devices and other equipments. </a:t>
            </a:r>
          </a:p>
          <a:p>
            <a:pPr marL="342900" indent="-342900">
              <a:spcAft>
                <a:spcPts val="600"/>
              </a:spcAft>
              <a:buFont typeface="+mj-lt"/>
              <a:buAutoNum type="arabicPeriod" startAt="6"/>
              <a:defRPr/>
            </a:pPr>
            <a:r>
              <a:rPr lang="en-US" dirty="0">
                <a:latin typeface="Arial" charset="0"/>
              </a:rPr>
              <a:t>Specific End-of-Day Reports are available on the client, for selected time period, to facilitate EA Operations. This includes Hold and Reject Reports for Enrolment Station.</a:t>
            </a:r>
          </a:p>
          <a:p>
            <a:pPr marL="228600" indent="-228600" eaLnBrk="0" hangingPunct="0">
              <a:defRPr/>
            </a:pPr>
            <a:endParaRPr lang="en-US" sz="1600" dirty="0"/>
          </a:p>
        </p:txBody>
      </p:sp>
      <p:pic>
        <p:nvPicPr>
          <p:cNvPr id="86022" name="Picture 20" descr="Enrolment Agency Operator"/>
          <p:cNvPicPr>
            <a:picLocks noChangeAspect="1" noChangeArrowheads="1"/>
          </p:cNvPicPr>
          <p:nvPr/>
        </p:nvPicPr>
        <p:blipFill>
          <a:blip r:embed="rId3"/>
          <a:srcRect/>
          <a:stretch>
            <a:fillRect/>
          </a:stretch>
        </p:blipFill>
        <p:spPr bwMode="auto">
          <a:xfrm>
            <a:off x="5410200" y="1143000"/>
            <a:ext cx="3317875" cy="206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bwMode="auto">
          <a:xfrm>
            <a:off x="457200" y="1219200"/>
            <a:ext cx="8229600" cy="350838"/>
          </a:xfrm>
          <a:noFill/>
          <a:ln>
            <a:miter lim="800000"/>
            <a:headEnd/>
            <a:tailEnd/>
          </a:ln>
        </p:spPr>
        <p:txBody>
          <a:bodyPr vert="horz" wrap="square" lIns="91440" tIns="45720" rIns="91440" bIns="45720" numCol="1" anchor="b" anchorCtr="0" compatLnSpc="1">
            <a:prstTxWarp prst="textNoShape">
              <a:avLst/>
            </a:prstTxWarp>
            <a:normAutofit fontScale="90000"/>
          </a:bodyPr>
          <a:lstStyle/>
          <a:p>
            <a:pPr algn="l" eaLnBrk="1" hangingPunct="1"/>
            <a:r>
              <a:rPr lang="en-US" sz="2800" b="1" smtClean="0">
                <a:solidFill>
                  <a:srgbClr val="000000"/>
                </a:solidFill>
              </a:rPr>
              <a:t>Questions </a:t>
            </a:r>
          </a:p>
        </p:txBody>
      </p:sp>
      <p:sp>
        <p:nvSpPr>
          <p:cNvPr id="87044" name="Rectangle 3"/>
          <p:cNvSpPr>
            <a:spLocks noGrp="1" noChangeArrowheads="1"/>
          </p:cNvSpPr>
          <p:nvPr>
            <p:ph idx="1"/>
          </p:nvPr>
        </p:nvSpPr>
        <p:spPr/>
        <p:txBody>
          <a:bodyPr/>
          <a:lstStyle/>
          <a:p>
            <a:pPr eaLnBrk="1">
              <a:lnSpc>
                <a:spcPct val="93000"/>
              </a:lnSpc>
              <a:spcBef>
                <a:spcPct val="0"/>
              </a:spcBef>
              <a:buClr>
                <a:srgbClr val="000000"/>
              </a:buClr>
              <a:buFont typeface="Times New Roman" pitchFamily="18" charset="0"/>
              <a:buNone/>
            </a:pPr>
            <a:endParaRPr lang="en-US" b="1" smtClean="0">
              <a:solidFill>
                <a:srgbClr val="000000"/>
              </a:solidFill>
            </a:endParaRPr>
          </a:p>
          <a:p>
            <a:pPr eaLnBrk="1" hangingPunct="1"/>
            <a:endParaRPr lang="en-US" smtClean="0">
              <a:solidFill>
                <a:srgbClr val="000000"/>
              </a:solidFill>
            </a:endParaRPr>
          </a:p>
        </p:txBody>
      </p:sp>
      <p:sp>
        <p:nvSpPr>
          <p:cNvPr id="87042" name="Slide Number Placeholder 4"/>
          <p:cNvSpPr>
            <a:spLocks noGrp="1"/>
          </p:cNvSpPr>
          <p:nvPr>
            <p:ph type="sldNum" sz="quarter" idx="4294967295"/>
          </p:nvPr>
        </p:nvSpPr>
        <p:spPr>
          <a:xfrm>
            <a:off x="0" y="6356350"/>
            <a:ext cx="2133600" cy="365125"/>
          </a:xfrm>
          <a:prstGeom prst="rect">
            <a:avLst/>
          </a:prstGeom>
          <a:noFill/>
        </p:spPr>
        <p:txBody>
          <a:bodyPr/>
          <a:lstStyle/>
          <a:p>
            <a:fld id="{1E0A908B-BA88-44A8-93BD-9285FD811DAC}" type="slidenum">
              <a:rPr lang="en-US" smtClean="0">
                <a:latin typeface="Arial" pitchFamily="34" charset="0"/>
              </a:rPr>
              <a:pPr/>
              <a:t>71</a:t>
            </a:fld>
            <a:endParaRPr lang="en-US" smtClean="0">
              <a:latin typeface="Arial" pitchFamily="34" charset="0"/>
            </a:endParaRPr>
          </a:p>
        </p:txBody>
      </p:sp>
      <p:pic>
        <p:nvPicPr>
          <p:cNvPr id="70661" name="Picture 5" descr="ANd9GcSuHe7lgMSEPNob6GKHwRB5gfU1cSa3iv_dN51gzt2uefhPMgY&amp;t=1&amp;usg=__xWDEaVzvhOkj-Z2BQSyKZyL9d_M="/>
          <p:cNvPicPr>
            <a:picLocks noChangeAspect="1" noChangeArrowheads="1"/>
          </p:cNvPicPr>
          <p:nvPr/>
        </p:nvPicPr>
        <p:blipFill>
          <a:blip r:embed="rId3"/>
          <a:srcRect/>
          <a:stretch>
            <a:fillRect/>
          </a:stretch>
        </p:blipFill>
        <p:spPr bwMode="auto">
          <a:xfrm>
            <a:off x="2590800" y="2286000"/>
            <a:ext cx="3733800" cy="2667000"/>
          </a:xfrm>
          <a:prstGeom prst="rect">
            <a:avLst/>
          </a:prstGeom>
          <a:noFill/>
          <a:ln w="9525">
            <a:noFill/>
            <a:miter lim="800000"/>
            <a:headEnd/>
            <a:tailEnd/>
          </a:ln>
        </p:spPr>
      </p:pic>
      <p:sp>
        <p:nvSpPr>
          <p:cNvPr id="70662" name="WordArt 6"/>
          <p:cNvSpPr>
            <a:spLocks noChangeArrowheads="1" noChangeShapeType="1" noTextEdit="1"/>
          </p:cNvSpPr>
          <p:nvPr/>
        </p:nvSpPr>
        <p:spPr bwMode="auto">
          <a:xfrm>
            <a:off x="4724400" y="4724400"/>
            <a:ext cx="3690938" cy="1624013"/>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Thank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wedge">
                                      <p:cBhvr>
                                        <p:cTn id="7" dur="2000"/>
                                        <p:tgtEl>
                                          <p:spTgt spid="706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70661"/>
                                        </p:tgtEl>
                                      </p:cBhvr>
                                    </p:animEffect>
                                    <p:set>
                                      <p:cBhvr>
                                        <p:cTn id="12" dur="1" fill="hold">
                                          <p:stCondLst>
                                            <p:cond delay="499"/>
                                          </p:stCondLst>
                                        </p:cTn>
                                        <p:tgtEl>
                                          <p:spTgt spid="7066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0662"/>
                                        </p:tgtEl>
                                        <p:attrNameLst>
                                          <p:attrName>style.visibility</p:attrName>
                                        </p:attrNameLst>
                                      </p:cBhvr>
                                      <p:to>
                                        <p:strVal val="visible"/>
                                      </p:to>
                                    </p:set>
                                    <p:animEffect transition="in" filter="wipe(down)">
                                      <p:cBhvr>
                                        <p:cTn id="17" dur="580">
                                          <p:stCondLst>
                                            <p:cond delay="0"/>
                                          </p:stCondLst>
                                        </p:cTn>
                                        <p:tgtEl>
                                          <p:spTgt spid="70662"/>
                                        </p:tgtEl>
                                      </p:cBhvr>
                                    </p:animEffect>
                                    <p:anim calcmode="lin" valueType="num">
                                      <p:cBhvr>
                                        <p:cTn id="18" dur="1822" tmFilter="0,0; 0.14,0.36; 0.43,0.73; 0.71,0.91; 1.0,1.0">
                                          <p:stCondLst>
                                            <p:cond delay="0"/>
                                          </p:stCondLst>
                                        </p:cTn>
                                        <p:tgtEl>
                                          <p:spTgt spid="7066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066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066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066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0662"/>
                                        </p:tgtEl>
                                        <p:attrNameLst>
                                          <p:attrName>ppt_y</p:attrName>
                                        </p:attrNameLst>
                                      </p:cBhvr>
                                      <p:tavLst>
                                        <p:tav tm="0" fmla="#ppt_y-sin(pi*$)/81">
                                          <p:val>
                                            <p:fltVal val="0"/>
                                          </p:val>
                                        </p:tav>
                                        <p:tav tm="100000">
                                          <p:val>
                                            <p:fltVal val="1"/>
                                          </p:val>
                                        </p:tav>
                                      </p:tavLst>
                                    </p:anim>
                                    <p:animScale>
                                      <p:cBhvr>
                                        <p:cTn id="23" dur="26">
                                          <p:stCondLst>
                                            <p:cond delay="650"/>
                                          </p:stCondLst>
                                        </p:cTn>
                                        <p:tgtEl>
                                          <p:spTgt spid="70662"/>
                                        </p:tgtEl>
                                      </p:cBhvr>
                                      <p:to x="100000" y="60000"/>
                                    </p:animScale>
                                    <p:animScale>
                                      <p:cBhvr>
                                        <p:cTn id="24" dur="166" decel="50000">
                                          <p:stCondLst>
                                            <p:cond delay="676"/>
                                          </p:stCondLst>
                                        </p:cTn>
                                        <p:tgtEl>
                                          <p:spTgt spid="70662"/>
                                        </p:tgtEl>
                                      </p:cBhvr>
                                      <p:to x="100000" y="100000"/>
                                    </p:animScale>
                                    <p:animScale>
                                      <p:cBhvr>
                                        <p:cTn id="25" dur="26">
                                          <p:stCondLst>
                                            <p:cond delay="1312"/>
                                          </p:stCondLst>
                                        </p:cTn>
                                        <p:tgtEl>
                                          <p:spTgt spid="70662"/>
                                        </p:tgtEl>
                                      </p:cBhvr>
                                      <p:to x="100000" y="80000"/>
                                    </p:animScale>
                                    <p:animScale>
                                      <p:cBhvr>
                                        <p:cTn id="26" dur="166" decel="50000">
                                          <p:stCondLst>
                                            <p:cond delay="1338"/>
                                          </p:stCondLst>
                                        </p:cTn>
                                        <p:tgtEl>
                                          <p:spTgt spid="70662"/>
                                        </p:tgtEl>
                                      </p:cBhvr>
                                      <p:to x="100000" y="100000"/>
                                    </p:animScale>
                                    <p:animScale>
                                      <p:cBhvr>
                                        <p:cTn id="27" dur="26">
                                          <p:stCondLst>
                                            <p:cond delay="1642"/>
                                          </p:stCondLst>
                                        </p:cTn>
                                        <p:tgtEl>
                                          <p:spTgt spid="70662"/>
                                        </p:tgtEl>
                                      </p:cBhvr>
                                      <p:to x="100000" y="90000"/>
                                    </p:animScale>
                                    <p:animScale>
                                      <p:cBhvr>
                                        <p:cTn id="28" dur="166" decel="50000">
                                          <p:stCondLst>
                                            <p:cond delay="1668"/>
                                          </p:stCondLst>
                                        </p:cTn>
                                        <p:tgtEl>
                                          <p:spTgt spid="70662"/>
                                        </p:tgtEl>
                                      </p:cBhvr>
                                      <p:to x="100000" y="100000"/>
                                    </p:animScale>
                                    <p:animScale>
                                      <p:cBhvr>
                                        <p:cTn id="29" dur="26">
                                          <p:stCondLst>
                                            <p:cond delay="1808"/>
                                          </p:stCondLst>
                                        </p:cTn>
                                        <p:tgtEl>
                                          <p:spTgt spid="70662"/>
                                        </p:tgtEl>
                                      </p:cBhvr>
                                      <p:to x="100000" y="95000"/>
                                    </p:animScale>
                                    <p:animScale>
                                      <p:cBhvr>
                                        <p:cTn id="30" dur="166" decel="50000">
                                          <p:stCondLst>
                                            <p:cond delay="1834"/>
                                          </p:stCondLst>
                                        </p:cTn>
                                        <p:tgtEl>
                                          <p:spTgt spid="706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8"/>
          <p:cNvSpPr>
            <a:spLocks noGrp="1"/>
          </p:cNvSpPr>
          <p:nvPr>
            <p:ph type="sldNum" sz="quarter" idx="4294967295"/>
          </p:nvPr>
        </p:nvSpPr>
        <p:spPr>
          <a:xfrm>
            <a:off x="0" y="6356350"/>
            <a:ext cx="2133600" cy="365125"/>
          </a:xfrm>
          <a:prstGeom prst="rect">
            <a:avLst/>
          </a:prstGeom>
          <a:noFill/>
        </p:spPr>
        <p:txBody>
          <a:bodyPr/>
          <a:lstStyle/>
          <a:p>
            <a:fld id="{87EBC3DF-D3D5-4A9C-896D-314E809DE96A}" type="slidenum">
              <a:rPr lang="en-US" smtClean="0">
                <a:latin typeface="Arial" pitchFamily="34" charset="0"/>
              </a:rPr>
              <a:pPr/>
              <a:t>8</a:t>
            </a:fld>
            <a:endParaRPr lang="en-US" smtClean="0">
              <a:latin typeface="Arial" pitchFamily="34" charset="0"/>
            </a:endParaRPr>
          </a:p>
        </p:txBody>
      </p:sp>
      <p:sp>
        <p:nvSpPr>
          <p:cNvPr id="20" name="Rounded Rectangle 19"/>
          <p:cNvSpPr/>
          <p:nvPr/>
        </p:nvSpPr>
        <p:spPr>
          <a:xfrm>
            <a:off x="3886200" y="1143000"/>
            <a:ext cx="11430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t>UIDAI </a:t>
            </a:r>
          </a:p>
        </p:txBody>
      </p:sp>
      <p:sp>
        <p:nvSpPr>
          <p:cNvPr id="21" name="Rounded Rectangle 20"/>
          <p:cNvSpPr/>
          <p:nvPr/>
        </p:nvSpPr>
        <p:spPr>
          <a:xfrm>
            <a:off x="3886200" y="2209800"/>
            <a:ext cx="12192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t>Registrar</a:t>
            </a:r>
          </a:p>
        </p:txBody>
      </p:sp>
      <p:sp>
        <p:nvSpPr>
          <p:cNvPr id="22" name="Rounded Rectangle 21"/>
          <p:cNvSpPr/>
          <p:nvPr/>
        </p:nvSpPr>
        <p:spPr>
          <a:xfrm>
            <a:off x="3886200" y="3352800"/>
            <a:ext cx="12954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t>Enrolment Agency </a:t>
            </a:r>
          </a:p>
        </p:txBody>
      </p:sp>
      <p:sp>
        <p:nvSpPr>
          <p:cNvPr id="23" name="Down Arrow 22"/>
          <p:cNvSpPr/>
          <p:nvPr/>
        </p:nvSpPr>
        <p:spPr>
          <a:xfrm>
            <a:off x="4191000" y="1828800"/>
            <a:ext cx="484188" cy="3810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sp>
        <p:nvSpPr>
          <p:cNvPr id="24" name="Down Arrow 23"/>
          <p:cNvSpPr/>
          <p:nvPr/>
        </p:nvSpPr>
        <p:spPr>
          <a:xfrm>
            <a:off x="4191000" y="2895600"/>
            <a:ext cx="484188" cy="4572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sp>
        <p:nvSpPr>
          <p:cNvPr id="25" name="Rounded Rectangle 24"/>
          <p:cNvSpPr/>
          <p:nvPr/>
        </p:nvSpPr>
        <p:spPr>
          <a:xfrm>
            <a:off x="3886200" y="4495800"/>
            <a:ext cx="12192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t>Enrolment Centre </a:t>
            </a:r>
          </a:p>
        </p:txBody>
      </p:sp>
      <p:sp>
        <p:nvSpPr>
          <p:cNvPr id="26" name="Down Arrow 25"/>
          <p:cNvSpPr/>
          <p:nvPr/>
        </p:nvSpPr>
        <p:spPr>
          <a:xfrm>
            <a:off x="4191000" y="4038600"/>
            <a:ext cx="484188" cy="42545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sp>
        <p:nvSpPr>
          <p:cNvPr id="27" name="Rounded Rectangle 26"/>
          <p:cNvSpPr/>
          <p:nvPr/>
        </p:nvSpPr>
        <p:spPr>
          <a:xfrm>
            <a:off x="3962400" y="5638800"/>
            <a:ext cx="1219200" cy="762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t>Enrolment</a:t>
            </a:r>
            <a:r>
              <a:rPr lang="en-US" dirty="0"/>
              <a:t> St</a:t>
            </a:r>
            <a:r>
              <a:rPr lang="en-US" sz="1600" dirty="0"/>
              <a:t>atio</a:t>
            </a:r>
            <a:r>
              <a:rPr lang="en-US" dirty="0"/>
              <a:t>n</a:t>
            </a:r>
          </a:p>
        </p:txBody>
      </p:sp>
      <p:sp>
        <p:nvSpPr>
          <p:cNvPr id="28" name="Down Arrow 27"/>
          <p:cNvSpPr/>
          <p:nvPr/>
        </p:nvSpPr>
        <p:spPr>
          <a:xfrm>
            <a:off x="4240213" y="5181600"/>
            <a:ext cx="484187" cy="4572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sp>
        <p:nvSpPr>
          <p:cNvPr id="30" name="Rounded Rectangular Callout 29"/>
          <p:cNvSpPr/>
          <p:nvPr/>
        </p:nvSpPr>
        <p:spPr>
          <a:xfrm>
            <a:off x="5715000" y="4114800"/>
            <a:ext cx="1676400" cy="990600"/>
          </a:xfrm>
          <a:prstGeom prst="wedgeRoundRectCallout">
            <a:avLst>
              <a:gd name="adj1" fmla="val -83736"/>
              <a:gd name="adj2" fmla="val 33612"/>
              <a:gd name="adj3" fmla="val 16667"/>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600" dirty="0"/>
              <a:t>Mobile, Temporary, or Permanent </a:t>
            </a:r>
          </a:p>
        </p:txBody>
      </p:sp>
      <p:sp>
        <p:nvSpPr>
          <p:cNvPr id="14" name="Rectangle 13"/>
          <p:cNvSpPr/>
          <p:nvPr/>
        </p:nvSpPr>
        <p:spPr>
          <a:xfrm>
            <a:off x="0" y="152400"/>
            <a:ext cx="4560521"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 – Entities: Enrolment Agency -&gt; Enrolment Centre</a:t>
            </a:r>
          </a:p>
        </p:txBody>
      </p:sp>
      <p:pic>
        <p:nvPicPr>
          <p:cNvPr id="22542" name="Picture 15"/>
          <p:cNvPicPr>
            <a:picLocks noChangeAspect="1" noChangeArrowheads="1"/>
          </p:cNvPicPr>
          <p:nvPr/>
        </p:nvPicPr>
        <p:blipFill>
          <a:blip r:embed="rId3"/>
          <a:srcRect/>
          <a:stretch>
            <a:fillRect/>
          </a:stretch>
        </p:blipFill>
        <p:spPr bwMode="auto">
          <a:xfrm>
            <a:off x="381000" y="4343400"/>
            <a:ext cx="3094038" cy="1066800"/>
          </a:xfrm>
          <a:prstGeom prst="rect">
            <a:avLst/>
          </a:prstGeom>
          <a:noFill/>
          <a:ln w="9525">
            <a:solidFill>
              <a:schemeClr val="bg2"/>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fade">
                                      <p:cBhvr>
                                        <p:cTn id="7" dur="500"/>
                                        <p:tgtEl>
                                          <p:spTgt spid="2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bg/>
                                          </p:spTgt>
                                        </p:tgtEl>
                                        <p:attrNameLst>
                                          <p:attrName>style.visibility</p:attrName>
                                        </p:attrNameLst>
                                      </p:cBhvr>
                                      <p:to>
                                        <p:strVal val="visible"/>
                                      </p:to>
                                    </p:set>
                                    <p:animEffect transition="in" filter="fade">
                                      <p:cBhvr>
                                        <p:cTn id="15" dur="2000"/>
                                        <p:tgtEl>
                                          <p:spTgt spid="30">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fade">
                                      <p:cBhvr>
                                        <p:cTn id="18"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P spid="30"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4294967295"/>
          </p:nvPr>
        </p:nvSpPr>
        <p:spPr>
          <a:xfrm>
            <a:off x="0" y="6356350"/>
            <a:ext cx="2133600" cy="365125"/>
          </a:xfrm>
          <a:prstGeom prst="rect">
            <a:avLst/>
          </a:prstGeom>
          <a:noFill/>
        </p:spPr>
        <p:txBody>
          <a:bodyPr/>
          <a:lstStyle/>
          <a:p>
            <a:fld id="{39ED3E6A-D044-4A18-B7AE-CCD32186D516}" type="slidenum">
              <a:rPr lang="en-US" smtClean="0">
                <a:latin typeface="Arial" pitchFamily="34" charset="0"/>
              </a:rPr>
              <a:pPr/>
              <a:t>9</a:t>
            </a:fld>
            <a:endParaRPr lang="en-US" smtClean="0">
              <a:latin typeface="Arial" pitchFamily="34" charset="0"/>
            </a:endParaRPr>
          </a:p>
        </p:txBody>
      </p:sp>
      <p:sp>
        <p:nvSpPr>
          <p:cNvPr id="21" name="Rounded Rectangle 20"/>
          <p:cNvSpPr/>
          <p:nvPr/>
        </p:nvSpPr>
        <p:spPr>
          <a:xfrm>
            <a:off x="3886200" y="1143000"/>
            <a:ext cx="11430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t>UIDAI </a:t>
            </a:r>
          </a:p>
        </p:txBody>
      </p:sp>
      <p:sp>
        <p:nvSpPr>
          <p:cNvPr id="22" name="Rounded Rectangle 21"/>
          <p:cNvSpPr/>
          <p:nvPr/>
        </p:nvSpPr>
        <p:spPr>
          <a:xfrm>
            <a:off x="3886200" y="2209800"/>
            <a:ext cx="12192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t>Registrar</a:t>
            </a:r>
          </a:p>
        </p:txBody>
      </p:sp>
      <p:sp>
        <p:nvSpPr>
          <p:cNvPr id="23" name="Rounded Rectangle 22"/>
          <p:cNvSpPr/>
          <p:nvPr/>
        </p:nvSpPr>
        <p:spPr>
          <a:xfrm>
            <a:off x="3886200" y="3352800"/>
            <a:ext cx="12954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t>Enrolment Agency </a:t>
            </a:r>
          </a:p>
        </p:txBody>
      </p:sp>
      <p:sp>
        <p:nvSpPr>
          <p:cNvPr id="24" name="Down Arrow 23"/>
          <p:cNvSpPr/>
          <p:nvPr/>
        </p:nvSpPr>
        <p:spPr>
          <a:xfrm>
            <a:off x="4191000" y="1828800"/>
            <a:ext cx="484188" cy="3810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sp>
        <p:nvSpPr>
          <p:cNvPr id="25" name="Down Arrow 24"/>
          <p:cNvSpPr/>
          <p:nvPr/>
        </p:nvSpPr>
        <p:spPr>
          <a:xfrm>
            <a:off x="4191000" y="2895600"/>
            <a:ext cx="484188" cy="4572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sp>
        <p:nvSpPr>
          <p:cNvPr id="26" name="Rounded Rectangle 25"/>
          <p:cNvSpPr/>
          <p:nvPr/>
        </p:nvSpPr>
        <p:spPr>
          <a:xfrm>
            <a:off x="3886200" y="4495800"/>
            <a:ext cx="12192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t>Enrolment Centre </a:t>
            </a:r>
          </a:p>
        </p:txBody>
      </p:sp>
      <p:sp>
        <p:nvSpPr>
          <p:cNvPr id="27" name="Down Arrow 26"/>
          <p:cNvSpPr/>
          <p:nvPr/>
        </p:nvSpPr>
        <p:spPr>
          <a:xfrm>
            <a:off x="4191000" y="4038600"/>
            <a:ext cx="484188" cy="42545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sp>
        <p:nvSpPr>
          <p:cNvPr id="28" name="Rounded Rectangle 27"/>
          <p:cNvSpPr/>
          <p:nvPr/>
        </p:nvSpPr>
        <p:spPr>
          <a:xfrm>
            <a:off x="3962400" y="5638800"/>
            <a:ext cx="1219200" cy="762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t>Enrolment</a:t>
            </a:r>
            <a:r>
              <a:rPr lang="en-US" dirty="0"/>
              <a:t> St</a:t>
            </a:r>
            <a:r>
              <a:rPr lang="en-US" sz="1600" dirty="0"/>
              <a:t>atio</a:t>
            </a:r>
            <a:r>
              <a:rPr lang="en-US" dirty="0"/>
              <a:t>n</a:t>
            </a:r>
          </a:p>
        </p:txBody>
      </p:sp>
      <p:sp>
        <p:nvSpPr>
          <p:cNvPr id="29" name="Down Arrow 28"/>
          <p:cNvSpPr/>
          <p:nvPr/>
        </p:nvSpPr>
        <p:spPr>
          <a:xfrm>
            <a:off x="4240213" y="5181600"/>
            <a:ext cx="484187" cy="4572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sp>
        <p:nvSpPr>
          <p:cNvPr id="39" name="Rounded Rectangular Callout 38"/>
          <p:cNvSpPr/>
          <p:nvPr/>
        </p:nvSpPr>
        <p:spPr>
          <a:xfrm>
            <a:off x="5791200" y="5181600"/>
            <a:ext cx="1828800" cy="1066800"/>
          </a:xfrm>
          <a:prstGeom prst="wedgeRoundRectCallout">
            <a:avLst>
              <a:gd name="adj1" fmla="val -83736"/>
              <a:gd name="adj2" fmla="val 33612"/>
              <a:gd name="adj3" fmla="val 16667"/>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600" dirty="0"/>
              <a:t>Computer with Enrolment Client Software &amp; other Devices </a:t>
            </a:r>
          </a:p>
        </p:txBody>
      </p:sp>
      <p:sp>
        <p:nvSpPr>
          <p:cNvPr id="15" name="Rectangle 14"/>
          <p:cNvSpPr/>
          <p:nvPr/>
        </p:nvSpPr>
        <p:spPr>
          <a:xfrm>
            <a:off x="228600" y="152400"/>
            <a:ext cx="617220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600" b="1" i="1" dirty="0">
                <a:ln w="11430"/>
                <a:solidFill>
                  <a:srgbClr val="FF0000"/>
                </a:solidFill>
                <a:effectLst>
                  <a:outerShdw blurRad="50800" dist="39000" dir="5460000" algn="tl">
                    <a:srgbClr val="000000">
                      <a:alpha val="38000"/>
                    </a:srgbClr>
                  </a:outerShdw>
                </a:effectLst>
                <a:latin typeface="Arial" charset="0"/>
              </a:rPr>
              <a:t>Aadhaar Enrolment Process – Entities:                            Enrolment Agency -&gt; Enrolment Centre -&gt; Enrolment station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bg/>
                                          </p:spTgt>
                                        </p:tgtEl>
                                        <p:attrNameLst>
                                          <p:attrName>style.visibility</p:attrName>
                                        </p:attrNameLst>
                                      </p:cBhvr>
                                      <p:to>
                                        <p:strVal val="visible"/>
                                      </p:to>
                                    </p:set>
                                    <p:animEffect transition="in" filter="fade">
                                      <p:cBhvr>
                                        <p:cTn id="7" dur="2000"/>
                                        <p:tgtEl>
                                          <p:spTgt spid="2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fade">
                                      <p:cBhvr>
                                        <p:cTn id="10" dur="2000"/>
                                        <p:tgtEl>
                                          <p:spTgt spid="2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bg/>
                                          </p:spTgt>
                                        </p:tgtEl>
                                        <p:attrNameLst>
                                          <p:attrName>style.visibility</p:attrName>
                                        </p:attrNameLst>
                                      </p:cBhvr>
                                      <p:to>
                                        <p:strVal val="visible"/>
                                      </p:to>
                                    </p:set>
                                    <p:animEffect transition="in" filter="fade">
                                      <p:cBhvr>
                                        <p:cTn id="15" dur="2000"/>
                                        <p:tgtEl>
                                          <p:spTgt spid="39">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xEl>
                                              <p:pRg st="0" end="0"/>
                                            </p:txEl>
                                          </p:spTgt>
                                        </p:tgtEl>
                                        <p:attrNameLst>
                                          <p:attrName>style.visibility</p:attrName>
                                        </p:attrNameLst>
                                      </p:cBhvr>
                                      <p:to>
                                        <p:strVal val="visible"/>
                                      </p:to>
                                    </p:set>
                                    <p:animEffect transition="in" filter="fade">
                                      <p:cBhvr>
                                        <p:cTn id="18" dur="20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animBg="1"/>
      <p:bldP spid="39" grpId="0" build="p" animBg="1"/>
    </p:bldLst>
  </p:timing>
</p:sld>
</file>

<file path=ppt/theme/theme1.xml><?xml version="1.0" encoding="utf-8"?>
<a:theme xmlns:a="http://schemas.openxmlformats.org/drawingml/2006/main" name="UIDAI_Updation_PPT_V1.0">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9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0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0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0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0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0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0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0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0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0.xml><?xml version="1.0" encoding="utf-8"?>
<a:theme xmlns:a="http://schemas.openxmlformats.org/drawingml/2006/main" name="10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1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1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1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0.xml><?xml version="1.0" encoding="utf-8"?>
<a:theme xmlns:a="http://schemas.openxmlformats.org/drawingml/2006/main" name="1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1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1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1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1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1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0.xml><?xml version="1.0" encoding="utf-8"?>
<a:theme xmlns:a="http://schemas.openxmlformats.org/drawingml/2006/main" name="1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1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13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13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1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1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0.xml><?xml version="1.0" encoding="utf-8"?>
<a:theme xmlns:a="http://schemas.openxmlformats.org/drawingml/2006/main" name="13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4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4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4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4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4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14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14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4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4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0.xml><?xml version="1.0" encoding="utf-8"?>
<a:theme xmlns:a="http://schemas.openxmlformats.org/drawingml/2006/main" name="14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5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5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5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5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5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5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5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5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15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0.xml><?xml version="1.0" encoding="utf-8"?>
<a:theme xmlns:a="http://schemas.openxmlformats.org/drawingml/2006/main" name="15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16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2.xml><?xml version="1.0" encoding="utf-8"?>
<a:theme xmlns:a="http://schemas.openxmlformats.org/drawingml/2006/main" name="16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3.xml><?xml version="1.0" encoding="utf-8"?>
<a:theme xmlns:a="http://schemas.openxmlformats.org/drawingml/2006/main" name="16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4.xml><?xml version="1.0" encoding="utf-8"?>
<a:theme xmlns:a="http://schemas.openxmlformats.org/drawingml/2006/main" name="16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5.xml><?xml version="1.0" encoding="utf-8"?>
<a:theme xmlns:a="http://schemas.openxmlformats.org/drawingml/2006/main" name="16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6.xml><?xml version="1.0" encoding="utf-8"?>
<a:theme xmlns:a="http://schemas.openxmlformats.org/drawingml/2006/main" name="16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7.xml><?xml version="1.0" encoding="utf-8"?>
<a:theme xmlns:a="http://schemas.openxmlformats.org/drawingml/2006/main" name="16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8.xml><?xml version="1.0" encoding="utf-8"?>
<a:theme xmlns:a="http://schemas.openxmlformats.org/drawingml/2006/main" name="16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9.xml><?xml version="1.0" encoding="utf-8"?>
<a:theme xmlns:a="http://schemas.openxmlformats.org/drawingml/2006/main" name="16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0.xml><?xml version="1.0" encoding="utf-8"?>
<a:theme xmlns:a="http://schemas.openxmlformats.org/drawingml/2006/main" name="16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1.xml><?xml version="1.0" encoding="utf-8"?>
<a:theme xmlns:a="http://schemas.openxmlformats.org/drawingml/2006/main" name="17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2.xml><?xml version="1.0" encoding="utf-8"?>
<a:theme xmlns:a="http://schemas.openxmlformats.org/drawingml/2006/main" name="17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3.xml><?xml version="1.0" encoding="utf-8"?>
<a:theme xmlns:a="http://schemas.openxmlformats.org/drawingml/2006/main" name="17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4.xml><?xml version="1.0" encoding="utf-8"?>
<a:theme xmlns:a="http://schemas.openxmlformats.org/drawingml/2006/main" name="17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5.xml><?xml version="1.0" encoding="utf-8"?>
<a:theme xmlns:a="http://schemas.openxmlformats.org/drawingml/2006/main" name="17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6.xml><?xml version="1.0" encoding="utf-8"?>
<a:theme xmlns:a="http://schemas.openxmlformats.org/drawingml/2006/main" name="17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7.xml><?xml version="1.0" encoding="utf-8"?>
<a:theme xmlns:a="http://schemas.openxmlformats.org/drawingml/2006/main" name="17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8.xml><?xml version="1.0" encoding="utf-8"?>
<a:theme xmlns:a="http://schemas.openxmlformats.org/drawingml/2006/main" name="17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9.xml><?xml version="1.0" encoding="utf-8"?>
<a:theme xmlns:a="http://schemas.openxmlformats.org/drawingml/2006/main" name="17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0.xml><?xml version="1.0" encoding="utf-8"?>
<a:theme xmlns:a="http://schemas.openxmlformats.org/drawingml/2006/main" name="17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1.xml><?xml version="1.0" encoding="utf-8"?>
<a:theme xmlns:a="http://schemas.openxmlformats.org/drawingml/2006/main" name="18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2.xml><?xml version="1.0" encoding="utf-8"?>
<a:theme xmlns:a="http://schemas.openxmlformats.org/drawingml/2006/main" name="18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3.xml><?xml version="1.0" encoding="utf-8"?>
<a:theme xmlns:a="http://schemas.openxmlformats.org/drawingml/2006/main" name="18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4.xml><?xml version="1.0" encoding="utf-8"?>
<a:theme xmlns:a="http://schemas.openxmlformats.org/drawingml/2006/main" name="18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5.xml><?xml version="1.0" encoding="utf-8"?>
<a:theme xmlns:a="http://schemas.openxmlformats.org/drawingml/2006/main" name="18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6.xml><?xml version="1.0" encoding="utf-8"?>
<a:theme xmlns:a="http://schemas.openxmlformats.org/drawingml/2006/main" name="18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7.xml><?xml version="1.0" encoding="utf-8"?>
<a:theme xmlns:a="http://schemas.openxmlformats.org/drawingml/2006/main" name="18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8.xml><?xml version="1.0" encoding="utf-8"?>
<a:theme xmlns:a="http://schemas.openxmlformats.org/drawingml/2006/main" name="18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9.xml><?xml version="1.0" encoding="utf-8"?>
<a:theme xmlns:a="http://schemas.openxmlformats.org/drawingml/2006/main" name="18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0.xml><?xml version="1.0" encoding="utf-8"?>
<a:theme xmlns:a="http://schemas.openxmlformats.org/drawingml/2006/main" name="18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1.xml><?xml version="1.0" encoding="utf-8"?>
<a:theme xmlns:a="http://schemas.openxmlformats.org/drawingml/2006/main" name="19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2.xml><?xml version="1.0" encoding="utf-8"?>
<a:theme xmlns:a="http://schemas.openxmlformats.org/drawingml/2006/main" name="19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3.xml><?xml version="1.0" encoding="utf-8"?>
<a:theme xmlns:a="http://schemas.openxmlformats.org/drawingml/2006/main" name="19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4.xml><?xml version="1.0" encoding="utf-8"?>
<a:theme xmlns:a="http://schemas.openxmlformats.org/drawingml/2006/main" name="19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5.xml><?xml version="1.0" encoding="utf-8"?>
<a:theme xmlns:a="http://schemas.openxmlformats.org/drawingml/2006/main" name="19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6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6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7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7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7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7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7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7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7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8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8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8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8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8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8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8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8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8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9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9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9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9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9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9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9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9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9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UIDAI_Updation_PPT_V1.0</Template>
  <TotalTime>12</TotalTime>
  <Words>6263</Words>
  <Application>Microsoft Office PowerPoint</Application>
  <PresentationFormat>On-screen Show (4:3)</PresentationFormat>
  <Paragraphs>1080</Paragraphs>
  <Slides>71</Slides>
  <Notes>70</Notes>
  <HiddenSlides>0</HiddenSlides>
  <MMClips>0</MMClips>
  <ScaleCrop>false</ScaleCrop>
  <HeadingPairs>
    <vt:vector size="4" baseType="variant">
      <vt:variant>
        <vt:lpstr>Theme</vt:lpstr>
      </vt:variant>
      <vt:variant>
        <vt:i4>195</vt:i4>
      </vt:variant>
      <vt:variant>
        <vt:lpstr>Slide Titles</vt:lpstr>
      </vt:variant>
      <vt:variant>
        <vt:i4>71</vt:i4>
      </vt:variant>
    </vt:vector>
  </HeadingPairs>
  <TitlesOfParts>
    <vt:vector size="266" baseType="lpstr">
      <vt:lpstr>UIDAI_Updation_PPT_V1.0</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33_Default Design</vt:lpstr>
      <vt:lpstr>34_Default Design</vt:lpstr>
      <vt:lpstr>35_Default Design</vt:lpstr>
      <vt:lpstr>36_Default Design</vt:lpstr>
      <vt:lpstr>37_Default Design</vt:lpstr>
      <vt:lpstr>38_Default Design</vt:lpstr>
      <vt:lpstr>39_Default Design</vt:lpstr>
      <vt:lpstr>40_Default Design</vt:lpstr>
      <vt:lpstr>41_Default Design</vt:lpstr>
      <vt:lpstr>42_Default Design</vt:lpstr>
      <vt:lpstr>43_Default Design</vt:lpstr>
      <vt:lpstr>44_Default Design</vt:lpstr>
      <vt:lpstr>45_Default Design</vt:lpstr>
      <vt:lpstr>46_Default Design</vt:lpstr>
      <vt:lpstr>47_Default Design</vt:lpstr>
      <vt:lpstr>48_Default Design</vt:lpstr>
      <vt:lpstr>49_Default Design</vt:lpstr>
      <vt:lpstr>50_Default Design</vt:lpstr>
      <vt:lpstr>51_Default Design</vt:lpstr>
      <vt:lpstr>52_Default Design</vt:lpstr>
      <vt:lpstr>53_Default Design</vt:lpstr>
      <vt:lpstr>54_Default Design</vt:lpstr>
      <vt:lpstr>55_Default Design</vt:lpstr>
      <vt:lpstr>56_Default Design</vt:lpstr>
      <vt:lpstr>57_Default Design</vt:lpstr>
      <vt:lpstr>58_Default Design</vt:lpstr>
      <vt:lpstr>59_Default Design</vt:lpstr>
      <vt:lpstr>60_Default Design</vt:lpstr>
      <vt:lpstr>61_Default Design</vt:lpstr>
      <vt:lpstr>62_Default Design</vt:lpstr>
      <vt:lpstr>63_Default Design</vt:lpstr>
      <vt:lpstr>64_Default Design</vt:lpstr>
      <vt:lpstr>65_Default Design</vt:lpstr>
      <vt:lpstr>66_Default Design</vt:lpstr>
      <vt:lpstr>67_Default Design</vt:lpstr>
      <vt:lpstr>68_Default Design</vt:lpstr>
      <vt:lpstr>69_Default Design</vt:lpstr>
      <vt:lpstr>70_Default Design</vt:lpstr>
      <vt:lpstr>71_Default Design</vt:lpstr>
      <vt:lpstr>72_Default Design</vt:lpstr>
      <vt:lpstr>73_Default Design</vt:lpstr>
      <vt:lpstr>74_Default Design</vt:lpstr>
      <vt:lpstr>75_Default Design</vt:lpstr>
      <vt:lpstr>76_Default Design</vt:lpstr>
      <vt:lpstr>77_Default Design</vt:lpstr>
      <vt:lpstr>78_Default Design</vt:lpstr>
      <vt:lpstr>79_Default Design</vt:lpstr>
      <vt:lpstr>80_Default Design</vt:lpstr>
      <vt:lpstr>81_Default Design</vt:lpstr>
      <vt:lpstr>82_Default Design</vt:lpstr>
      <vt:lpstr>83_Default Design</vt:lpstr>
      <vt:lpstr>84_Default Design</vt:lpstr>
      <vt:lpstr>85_Default Design</vt:lpstr>
      <vt:lpstr>86_Default Design</vt:lpstr>
      <vt:lpstr>87_Default Design</vt:lpstr>
      <vt:lpstr>88_Default Design</vt:lpstr>
      <vt:lpstr>89_Default Design</vt:lpstr>
      <vt:lpstr>90_Default Design</vt:lpstr>
      <vt:lpstr>91_Default Design</vt:lpstr>
      <vt:lpstr>92_Default Design</vt:lpstr>
      <vt:lpstr>93_Default Design</vt:lpstr>
      <vt:lpstr>94_Default Design</vt:lpstr>
      <vt:lpstr>95_Default Design</vt:lpstr>
      <vt:lpstr>96_Default Design</vt:lpstr>
      <vt:lpstr>97_Default Design</vt:lpstr>
      <vt:lpstr>98_Default Design</vt:lpstr>
      <vt:lpstr>99_Default Design</vt:lpstr>
      <vt:lpstr>100_Default Design</vt:lpstr>
      <vt:lpstr>101_Default Design</vt:lpstr>
      <vt:lpstr>102_Default Design</vt:lpstr>
      <vt:lpstr>103_Default Design</vt:lpstr>
      <vt:lpstr>104_Default Design</vt:lpstr>
      <vt:lpstr>105_Default Design</vt:lpstr>
      <vt:lpstr>106_Default Design</vt:lpstr>
      <vt:lpstr>107_Default Design</vt:lpstr>
      <vt:lpstr>108_Default Design</vt:lpstr>
      <vt:lpstr>109_Default Design</vt:lpstr>
      <vt:lpstr>110_Default Design</vt:lpstr>
      <vt:lpstr>111_Default Design</vt:lpstr>
      <vt:lpstr>112_Default Design</vt:lpstr>
      <vt:lpstr>113_Default Design</vt:lpstr>
      <vt:lpstr>114_Default Design</vt:lpstr>
      <vt:lpstr>115_Default Design</vt:lpstr>
      <vt:lpstr>116_Default Design</vt:lpstr>
      <vt:lpstr>117_Default Design</vt:lpstr>
      <vt:lpstr>118_Default Design</vt:lpstr>
      <vt:lpstr>119_Default Design</vt:lpstr>
      <vt:lpstr>120_Default Design</vt:lpstr>
      <vt:lpstr>121_Default Design</vt:lpstr>
      <vt:lpstr>122_Default Design</vt:lpstr>
      <vt:lpstr>123_Default Design</vt:lpstr>
      <vt:lpstr>124_Default Design</vt:lpstr>
      <vt:lpstr>125_Default Design</vt:lpstr>
      <vt:lpstr>126_Default Design</vt:lpstr>
      <vt:lpstr>127_Default Design</vt:lpstr>
      <vt:lpstr>128_Default Design</vt:lpstr>
      <vt:lpstr>129_Default Design</vt:lpstr>
      <vt:lpstr>130_Default Design</vt:lpstr>
      <vt:lpstr>131_Default Design</vt:lpstr>
      <vt:lpstr>132_Default Design</vt:lpstr>
      <vt:lpstr>133_Default Design</vt:lpstr>
      <vt:lpstr>134_Default Design</vt:lpstr>
      <vt:lpstr>135_Default Design</vt:lpstr>
      <vt:lpstr>136_Default Design</vt:lpstr>
      <vt:lpstr>137_Default Design</vt:lpstr>
      <vt:lpstr>138_Default Design</vt:lpstr>
      <vt:lpstr>139_Default Design</vt:lpstr>
      <vt:lpstr>140_Default Design</vt:lpstr>
      <vt:lpstr>141_Default Design</vt:lpstr>
      <vt:lpstr>142_Default Design</vt:lpstr>
      <vt:lpstr>143_Default Design</vt:lpstr>
      <vt:lpstr>144_Default Design</vt:lpstr>
      <vt:lpstr>145_Default Design</vt:lpstr>
      <vt:lpstr>146_Default Design</vt:lpstr>
      <vt:lpstr>147_Default Design</vt:lpstr>
      <vt:lpstr>148_Default Design</vt:lpstr>
      <vt:lpstr>149_Default Design</vt:lpstr>
      <vt:lpstr>150_Default Design</vt:lpstr>
      <vt:lpstr>151_Default Design</vt:lpstr>
      <vt:lpstr>152_Default Design</vt:lpstr>
      <vt:lpstr>153_Default Design</vt:lpstr>
      <vt:lpstr>154_Default Design</vt:lpstr>
      <vt:lpstr>155_Default Design</vt:lpstr>
      <vt:lpstr>156_Default Design</vt:lpstr>
      <vt:lpstr>157_Default Design</vt:lpstr>
      <vt:lpstr>158_Default Design</vt:lpstr>
      <vt:lpstr>159_Default Design</vt:lpstr>
      <vt:lpstr>160_Default Design</vt:lpstr>
      <vt:lpstr>161_Default Design</vt:lpstr>
      <vt:lpstr>162_Default Design</vt:lpstr>
      <vt:lpstr>163_Default Design</vt:lpstr>
      <vt:lpstr>164_Default Design</vt:lpstr>
      <vt:lpstr>165_Default Design</vt:lpstr>
      <vt:lpstr>166_Default Design</vt:lpstr>
      <vt:lpstr>167_Default Design</vt:lpstr>
      <vt:lpstr>168_Default Design</vt:lpstr>
      <vt:lpstr>169_Default Design</vt:lpstr>
      <vt:lpstr>170_Default Design</vt:lpstr>
      <vt:lpstr>171_Default Design</vt:lpstr>
      <vt:lpstr>172_Default Design</vt:lpstr>
      <vt:lpstr>173_Default Design</vt:lpstr>
      <vt:lpstr>174_Default Design</vt:lpstr>
      <vt:lpstr>175_Default Design</vt:lpstr>
      <vt:lpstr>176_Default Design</vt:lpstr>
      <vt:lpstr>177_Default Design</vt:lpstr>
      <vt:lpstr>178_Default Design</vt:lpstr>
      <vt:lpstr>179_Default Design</vt:lpstr>
      <vt:lpstr>180_Default Design</vt:lpstr>
      <vt:lpstr>181_Default Design</vt:lpstr>
      <vt:lpstr>182_Default Design</vt:lpstr>
      <vt:lpstr>183_Default Design</vt:lpstr>
      <vt:lpstr>184_Default Design</vt:lpstr>
      <vt:lpstr>185_Default Design</vt:lpstr>
      <vt:lpstr>186_Default Design</vt:lpstr>
      <vt:lpstr>187_Default Design</vt:lpstr>
      <vt:lpstr>188_Default Design</vt:lpstr>
      <vt:lpstr>189_Default Design</vt:lpstr>
      <vt:lpstr>190_Default Design</vt:lpstr>
      <vt:lpstr>191_Default Design</vt:lpstr>
      <vt:lpstr>192_Default Design</vt:lpstr>
      <vt:lpstr>193_Default Design</vt:lpstr>
      <vt:lpstr>194_Default Design</vt:lpstr>
      <vt:lpstr>Slide 1</vt:lpstr>
      <vt:lpstr>Objectives </vt:lpstr>
      <vt:lpstr>Slide 3</vt:lpstr>
      <vt:lpstr>      What is Enrolment? </vt:lpstr>
      <vt:lpstr>Slide 5</vt:lpstr>
      <vt:lpstr>Slide 6</vt:lpstr>
      <vt:lpstr>Slide 7</vt:lpstr>
      <vt:lpstr>Slide 8</vt:lpstr>
      <vt:lpstr>Slide 9</vt:lpstr>
      <vt:lpstr>Toll-free Number to Address Grievances</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Enrolment Form</vt:lpstr>
      <vt:lpstr>Slide 27</vt:lpstr>
      <vt:lpstr>Slide 28</vt:lpstr>
      <vt:lpstr>Slide 29</vt:lpstr>
      <vt:lpstr>Slide 30</vt:lpstr>
      <vt:lpstr>Slide 31</vt:lpstr>
      <vt:lpstr>Slide 32</vt:lpstr>
      <vt:lpstr> Capturing resident’s Demographics Data, References and Banking Information contd..</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Roles involved in Aadhaar Enrolment Process</vt:lpstr>
      <vt:lpstr>Roles and Responsibilities</vt:lpstr>
      <vt:lpstr>Roles and Responsibilities</vt:lpstr>
      <vt:lpstr>Roles and Responsibilities</vt:lpstr>
      <vt:lpstr>Roles and Responsibilities</vt:lpstr>
      <vt:lpstr>Roles and Responsibilities</vt:lpstr>
      <vt:lpstr>Roles and Responsibilities</vt:lpstr>
      <vt:lpstr>Roles and Responsibilities</vt:lpstr>
      <vt:lpstr>EA Beginning of Day (BoD) Activities</vt:lpstr>
      <vt:lpstr>EA End of Day (EoD) Activities</vt:lpstr>
      <vt:lpstr>EA End of Day (EoD) Activities (Contd..)</vt:lpstr>
      <vt:lpstr>Slide 70</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Sumit</dc:creator>
  <cp:lastModifiedBy>Sumit</cp:lastModifiedBy>
  <cp:revision>2</cp:revision>
  <dcterms:created xsi:type="dcterms:W3CDTF">2015-01-08T11:16:46Z</dcterms:created>
  <dcterms:modified xsi:type="dcterms:W3CDTF">2015-01-08T11:29:12Z</dcterms:modified>
</cp:coreProperties>
</file>